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102"/>
  </p:notesMasterIdLst>
  <p:sldIdLst>
    <p:sldId id="419" r:id="rId2"/>
    <p:sldId id="420" r:id="rId3"/>
    <p:sldId id="421" r:id="rId4"/>
    <p:sldId id="422" r:id="rId5"/>
    <p:sldId id="423" r:id="rId6"/>
    <p:sldId id="424" r:id="rId7"/>
    <p:sldId id="425" r:id="rId8"/>
    <p:sldId id="426"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84" r:id="rId55"/>
    <p:sldId id="485" r:id="rId56"/>
    <p:sldId id="486" r:id="rId57"/>
    <p:sldId id="487" r:id="rId58"/>
    <p:sldId id="488" r:id="rId59"/>
    <p:sldId id="489" r:id="rId60"/>
    <p:sldId id="490" r:id="rId61"/>
    <p:sldId id="491" r:id="rId62"/>
    <p:sldId id="492" r:id="rId63"/>
    <p:sldId id="493" r:id="rId64"/>
    <p:sldId id="494" r:id="rId65"/>
    <p:sldId id="495" r:id="rId66"/>
    <p:sldId id="496" r:id="rId67"/>
    <p:sldId id="497" r:id="rId68"/>
    <p:sldId id="498" r:id="rId69"/>
    <p:sldId id="499" r:id="rId70"/>
    <p:sldId id="500" r:id="rId71"/>
    <p:sldId id="473" r:id="rId72"/>
    <p:sldId id="474" r:id="rId73"/>
    <p:sldId id="475" r:id="rId74"/>
    <p:sldId id="476" r:id="rId75"/>
    <p:sldId id="477" r:id="rId76"/>
    <p:sldId id="478" r:id="rId77"/>
    <p:sldId id="479" r:id="rId78"/>
    <p:sldId id="480" r:id="rId79"/>
    <p:sldId id="481" r:id="rId80"/>
    <p:sldId id="482" r:id="rId81"/>
    <p:sldId id="483" r:id="rId82"/>
    <p:sldId id="333" r:id="rId83"/>
    <p:sldId id="334" r:id="rId84"/>
    <p:sldId id="373" r:id="rId85"/>
    <p:sldId id="335" r:id="rId86"/>
    <p:sldId id="342" r:id="rId87"/>
    <p:sldId id="346" r:id="rId88"/>
    <p:sldId id="347" r:id="rId89"/>
    <p:sldId id="348" r:id="rId90"/>
    <p:sldId id="374" r:id="rId91"/>
    <p:sldId id="336" r:id="rId92"/>
    <p:sldId id="343" r:id="rId93"/>
    <p:sldId id="344" r:id="rId94"/>
    <p:sldId id="375" r:id="rId95"/>
    <p:sldId id="350" r:id="rId96"/>
    <p:sldId id="337" r:id="rId97"/>
    <p:sldId id="395" r:id="rId98"/>
    <p:sldId id="340" r:id="rId99"/>
    <p:sldId id="341" r:id="rId100"/>
    <p:sldId id="427"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1333" autoAdjust="0"/>
  </p:normalViewPr>
  <p:slideViewPr>
    <p:cSldViewPr>
      <p:cViewPr varScale="1">
        <p:scale>
          <a:sx n="68" d="100"/>
          <a:sy n="68" d="100"/>
        </p:scale>
        <p:origin x="-14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3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9633090-DA3E-44DF-B681-6014F3196899}" type="datetimeFigureOut">
              <a:rPr lang="en-US"/>
              <a:pPr>
                <a:defRPr/>
              </a:pPr>
              <a:t>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BFB43AA-BFA1-478C-9B47-BACF3E1411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E2FE9F-46B2-432E-B720-4BA02A08D0CC}" type="slidenum">
              <a:rPr lang="en-US">
                <a:cs typeface="Arial" pitchFamily="34" charset="0"/>
              </a:rPr>
              <a:pPr fontAlgn="base">
                <a:spcBef>
                  <a:spcPct val="0"/>
                </a:spcBef>
                <a:spcAft>
                  <a:spcPct val="0"/>
                </a:spcAft>
              </a:pPr>
              <a:t>1</a:t>
            </a:fld>
            <a:endParaRPr lang="en-US">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Although one study has used the SSBD with a middle school sample.</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4C8650-4EA7-4D81-AC3B-800ACAC5F643}" type="slidenum">
              <a:rPr lang="en-US">
                <a:cs typeface="Arial" pitchFamily="34" charset="0"/>
              </a:rPr>
              <a:pPr fontAlgn="base">
                <a:spcBef>
                  <a:spcPct val="0"/>
                </a:spcBef>
                <a:spcAft>
                  <a:spcPct val="0"/>
                </a:spcAft>
              </a:pPr>
              <a:t>10</a:t>
            </a:fld>
            <a:endParaRPr lang="en-US">
              <a:cs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bwMode="auto">
          <a:noFill/>
          <a:ln>
            <a:solidFill>
              <a:srgbClr val="000000"/>
            </a:solidFill>
            <a:miter lim="800000"/>
            <a:headEnd/>
            <a:tailEnd/>
          </a:ln>
        </p:spPr>
      </p:sp>
      <p:sp>
        <p:nvSpPr>
          <p:cNvPr id="250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0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13EF8D-AB07-4957-AF20-2321ABB790A2}" type="slidenum">
              <a:rPr lang="en-US">
                <a:cs typeface="Arial" pitchFamily="34" charset="0"/>
              </a:rPr>
              <a:pPr fontAlgn="base">
                <a:spcBef>
                  <a:spcPct val="0"/>
                </a:spcBef>
                <a:spcAft>
                  <a:spcPct val="0"/>
                </a:spcAft>
              </a:pPr>
              <a:t>100</a:t>
            </a:fld>
            <a:endParaRPr lang="en-US">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25D45D-D20D-40E2-A021-314AF3381EA6}" type="slidenum">
              <a:rPr lang="en-US">
                <a:cs typeface="Arial" pitchFamily="34" charset="0"/>
              </a:rPr>
              <a:pPr fontAlgn="base">
                <a:spcBef>
                  <a:spcPct val="0"/>
                </a:spcBef>
                <a:spcAft>
                  <a:spcPct val="0"/>
                </a:spcAft>
              </a:pPr>
              <a:t>11</a:t>
            </a:fld>
            <a:endParaRPr lang="en-US">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72C0F-5CB2-4013-8227-BC59176A4EEC}" type="slidenum">
              <a:rPr lang="en-US">
                <a:cs typeface="Arial" pitchFamily="34" charset="0"/>
              </a:rPr>
              <a:pPr fontAlgn="base">
                <a:spcBef>
                  <a:spcPct val="0"/>
                </a:spcBef>
                <a:spcAft>
                  <a:spcPct val="0"/>
                </a:spcAft>
              </a:pPr>
              <a:t>12</a:t>
            </a:fld>
            <a:endParaRPr lang="en-US">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0B9CD6-E343-42A5-B9C6-6FA68881D40C}" type="slidenum">
              <a:rPr lang="en-US">
                <a:cs typeface="Arial" pitchFamily="34" charset="0"/>
              </a:rPr>
              <a:pPr fontAlgn="base">
                <a:spcBef>
                  <a:spcPct val="0"/>
                </a:spcBef>
                <a:spcAft>
                  <a:spcPct val="0"/>
                </a:spcAft>
              </a:pPr>
              <a:t>13</a:t>
            </a:fld>
            <a:endParaRPr lang="en-US">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Assesses whether the student has exhibited any of 33 externalizing or internalizing behaviors in the past 6 months</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7531D1-4617-4534-8811-A2CAFA839D6A}" type="slidenum">
              <a:rPr lang="en-US">
                <a:cs typeface="Arial" pitchFamily="34" charset="0"/>
              </a:rPr>
              <a:pPr fontAlgn="base">
                <a:spcBef>
                  <a:spcPct val="0"/>
                </a:spcBef>
                <a:spcAft>
                  <a:spcPct val="0"/>
                </a:spcAft>
              </a:pPr>
              <a:t>14</a:t>
            </a:fld>
            <a:endParaRPr lang="en-US">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252C6B-241F-4650-A8CA-CB6C1614A313}" type="slidenum">
              <a:rPr lang="en-US">
                <a:cs typeface="Arial" pitchFamily="34" charset="0"/>
              </a:rPr>
              <a:pPr fontAlgn="base">
                <a:spcBef>
                  <a:spcPct val="0"/>
                </a:spcBef>
                <a:spcAft>
                  <a:spcPct val="0"/>
                </a:spcAft>
              </a:pPr>
              <a:t>15</a:t>
            </a:fld>
            <a:endParaRPr lang="en-US">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B1D350-ABF1-4EED-B6C2-095746AF41BE}" type="slidenum">
              <a:rPr lang="en-US">
                <a:cs typeface="Arial" pitchFamily="34" charset="0"/>
              </a:rPr>
              <a:pPr fontAlgn="base">
                <a:spcBef>
                  <a:spcPct val="0"/>
                </a:spcBef>
                <a:spcAft>
                  <a:spcPct val="0"/>
                </a:spcAft>
              </a:pPr>
              <a:t>16</a:t>
            </a:fld>
            <a:endParaRPr lang="en-US">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Peer Social Behavior Observation is also during 2 15 minute observations. </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1E5FED-FE01-4728-B236-22E987BA3F7A}" type="slidenum">
              <a:rPr lang="en-US">
                <a:cs typeface="Arial" pitchFamily="34" charset="0"/>
              </a:rPr>
              <a:pPr fontAlgn="base">
                <a:spcBef>
                  <a:spcPct val="0"/>
                </a:spcBef>
                <a:spcAft>
                  <a:spcPct val="0"/>
                </a:spcAft>
              </a:pPr>
              <a:t>17</a:t>
            </a:fld>
            <a:endParaRPr lang="en-US">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8438F0-C448-4CFD-84CF-C03D91F9CB19}" type="slidenum">
              <a:rPr lang="en-US">
                <a:cs typeface="Arial" pitchFamily="34" charset="0"/>
              </a:rPr>
              <a:pPr fontAlgn="base">
                <a:spcBef>
                  <a:spcPct val="0"/>
                </a:spcBef>
                <a:spcAft>
                  <a:spcPct val="0"/>
                </a:spcAft>
              </a:pPr>
              <a:t>18</a:t>
            </a:fld>
            <a:endParaRPr lang="en-US">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1EAC52-A031-4892-9B79-D94BB590D380}" type="slidenum">
              <a:rPr lang="en-US">
                <a:cs typeface="Arial" pitchFamily="34" charset="0"/>
              </a:rPr>
              <a:pPr fontAlgn="base">
                <a:spcBef>
                  <a:spcPct val="0"/>
                </a:spcBef>
                <a:spcAft>
                  <a:spcPct val="0"/>
                </a:spcAft>
              </a:pPr>
              <a:t>19</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5613E5-0743-4DC4-8165-310F4BAC1A6C}" type="slidenum">
              <a:rPr lang="en-US">
                <a:cs typeface="Arial" pitchFamily="34" charset="0"/>
              </a:rPr>
              <a:pPr fontAlgn="base">
                <a:spcBef>
                  <a:spcPct val="0"/>
                </a:spcBef>
                <a:spcAft>
                  <a:spcPct val="0"/>
                </a:spcAft>
              </a:pPr>
              <a:t>2</a:t>
            </a:fld>
            <a:endParaRPr lang="en-US">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Examples of participation: dodgeball, soccer, hop-scotch, etc. Non-examples would be tag, jump rope, follow the leader (they are unstructured)</a:t>
            </a:r>
          </a:p>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46B709-EDA0-4565-A205-2E00D168CDD2}" type="slidenum">
              <a:rPr lang="en-US">
                <a:cs typeface="Arial" pitchFamily="34" charset="0"/>
              </a:rPr>
              <a:pPr fontAlgn="base">
                <a:spcBef>
                  <a:spcPct val="0"/>
                </a:spcBef>
                <a:spcAft>
                  <a:spcPct val="0"/>
                </a:spcAft>
              </a:pPr>
              <a:t>20</a:t>
            </a:fld>
            <a:endParaRPr lang="en-US">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5E183B-F6F9-4145-A5E5-3F1CD4A54E34}" type="slidenum">
              <a:rPr lang="en-US">
                <a:cs typeface="Arial" pitchFamily="34" charset="0"/>
              </a:rPr>
              <a:pPr fontAlgn="base">
                <a:spcBef>
                  <a:spcPct val="0"/>
                </a:spcBef>
                <a:spcAft>
                  <a:spcPct val="0"/>
                </a:spcAft>
              </a:pPr>
              <a:t>21</a:t>
            </a:fld>
            <a:endParaRPr lang="en-US">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58D524-124F-4A9B-9946-E5EBA7612456}" type="slidenum">
              <a:rPr lang="en-US">
                <a:cs typeface="Arial" pitchFamily="34" charset="0"/>
              </a:rPr>
              <a:pPr fontAlgn="base">
                <a:spcBef>
                  <a:spcPct val="0"/>
                </a:spcBef>
                <a:spcAft>
                  <a:spcPct val="0"/>
                </a:spcAft>
              </a:pPr>
              <a:t>22</a:t>
            </a:fld>
            <a:endParaRPr lang="en-US">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AD2900-A11E-427E-9C87-849ABE7A601D}" type="slidenum">
              <a:rPr lang="en-US">
                <a:cs typeface="Arial" pitchFamily="34" charset="0"/>
              </a:rPr>
              <a:pPr fontAlgn="base">
                <a:spcBef>
                  <a:spcPct val="0"/>
                </a:spcBef>
                <a:spcAft>
                  <a:spcPct val="0"/>
                </a:spcAft>
              </a:pPr>
              <a:t>23</a:t>
            </a:fld>
            <a:endParaRPr lang="en-US">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63D367-12F9-4F8A-9018-554A34829011}" type="slidenum">
              <a:rPr lang="en-US">
                <a:cs typeface="Arial" pitchFamily="34" charset="0"/>
              </a:rPr>
              <a:pPr fontAlgn="base">
                <a:spcBef>
                  <a:spcPct val="0"/>
                </a:spcBef>
                <a:spcAft>
                  <a:spcPct val="0"/>
                </a:spcAft>
              </a:pPr>
              <a:t>24</a:t>
            </a:fld>
            <a:endParaRPr lang="en-US">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4EFC20-F8BE-4C45-9122-68974EEB768F}" type="slidenum">
              <a:rPr lang="en-US">
                <a:cs typeface="Arial" pitchFamily="34" charset="0"/>
              </a:rPr>
              <a:pPr fontAlgn="base">
                <a:spcBef>
                  <a:spcPct val="0"/>
                </a:spcBef>
                <a:spcAft>
                  <a:spcPct val="0"/>
                </a:spcAft>
              </a:pPr>
              <a:t>25</a:t>
            </a:fld>
            <a:endParaRPr lang="en-US">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1F8041-3675-45C7-8834-7312B2FFFB9F}" type="slidenum">
              <a:rPr lang="en-US">
                <a:cs typeface="Arial" pitchFamily="34" charset="0"/>
              </a:rPr>
              <a:pPr fontAlgn="base">
                <a:spcBef>
                  <a:spcPct val="0"/>
                </a:spcBef>
                <a:spcAft>
                  <a:spcPct val="0"/>
                </a:spcAft>
              </a:pPr>
              <a:t>26</a:t>
            </a:fld>
            <a:endParaRPr lang="en-US">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2B8B61-317A-4430-BC39-518947B160CD}" type="slidenum">
              <a:rPr lang="en-US">
                <a:cs typeface="Arial" pitchFamily="34" charset="0"/>
              </a:rPr>
              <a:pPr fontAlgn="base">
                <a:spcBef>
                  <a:spcPct val="0"/>
                </a:spcBef>
                <a:spcAft>
                  <a:spcPct val="0"/>
                </a:spcAft>
              </a:pPr>
              <a:t>27</a:t>
            </a:fld>
            <a:endParaRPr lang="en-US">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304DE-70C3-42A5-A06D-6F8F03982C4A}" type="slidenum">
              <a:rPr lang="en-US">
                <a:cs typeface="Arial" pitchFamily="34" charset="0"/>
              </a:rPr>
              <a:pPr fontAlgn="base">
                <a:spcBef>
                  <a:spcPct val="0"/>
                </a:spcBef>
                <a:spcAft>
                  <a:spcPct val="0"/>
                </a:spcAft>
              </a:pPr>
              <a:t>28</a:t>
            </a:fld>
            <a:endParaRPr lang="en-US">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106C30-D18A-4E5E-B2BF-DD13380543D3}" type="slidenum">
              <a:rPr lang="en-US">
                <a:cs typeface="Arial" pitchFamily="34" charset="0"/>
              </a:rPr>
              <a:pPr fontAlgn="base">
                <a:spcBef>
                  <a:spcPct val="0"/>
                </a:spcBef>
                <a:spcAft>
                  <a:spcPct val="0"/>
                </a:spcAft>
              </a:pPr>
              <a:t>29</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025481-39B3-45F1-A13E-E7F26621AE85}" type="slidenum">
              <a:rPr lang="en-US">
                <a:cs typeface="Arial" pitchFamily="34" charset="0"/>
              </a:rPr>
              <a:pPr fontAlgn="base">
                <a:spcBef>
                  <a:spcPct val="0"/>
                </a:spcBef>
                <a:spcAft>
                  <a:spcPct val="0"/>
                </a:spcAft>
              </a:pPr>
              <a:t>3</a:t>
            </a:fld>
            <a:endParaRPr lang="en-US">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B7D27-CF17-4927-ABE4-4168E86F17F1}" type="slidenum">
              <a:rPr lang="en-US">
                <a:cs typeface="Arial" pitchFamily="34" charset="0"/>
              </a:rPr>
              <a:pPr fontAlgn="base">
                <a:spcBef>
                  <a:spcPct val="0"/>
                </a:spcBef>
                <a:spcAft>
                  <a:spcPct val="0"/>
                </a:spcAft>
              </a:pPr>
              <a:t>30</a:t>
            </a:fld>
            <a:endParaRPr lang="en-US">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4FFB16-7D7D-4F73-AB8C-71DE34526A2D}" type="slidenum">
              <a:rPr lang="en-US">
                <a:cs typeface="Arial" pitchFamily="34" charset="0"/>
              </a:rPr>
              <a:pPr fontAlgn="base">
                <a:spcBef>
                  <a:spcPct val="0"/>
                </a:spcBef>
                <a:spcAft>
                  <a:spcPct val="0"/>
                </a:spcAft>
              </a:pPr>
              <a:t>31</a:t>
            </a:fld>
            <a:endParaRPr lang="en-US">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FD3D77-4ADE-4A96-AD1B-2766BBE0249F}" type="slidenum">
              <a:rPr lang="en-US">
                <a:cs typeface="Arial" pitchFamily="34" charset="0"/>
              </a:rPr>
              <a:pPr fontAlgn="base">
                <a:spcBef>
                  <a:spcPct val="0"/>
                </a:spcBef>
                <a:spcAft>
                  <a:spcPct val="0"/>
                </a:spcAft>
              </a:pPr>
              <a:t>32</a:t>
            </a:fld>
            <a:endParaRPr lang="en-US">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E3B91-4A4E-423F-8F17-8BDCC25DF94A}" type="slidenum">
              <a:rPr lang="en-US">
                <a:cs typeface="Arial" pitchFamily="34" charset="0"/>
              </a:rPr>
              <a:pPr fontAlgn="base">
                <a:spcBef>
                  <a:spcPct val="0"/>
                </a:spcBef>
                <a:spcAft>
                  <a:spcPct val="0"/>
                </a:spcAft>
              </a:pPr>
              <a:t>33</a:t>
            </a:fld>
            <a:endParaRPr lang="en-US">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6E07A4-3275-48FC-97FB-AD2CCE334801}" type="slidenum">
              <a:rPr lang="en-US">
                <a:cs typeface="Arial" pitchFamily="34" charset="0"/>
              </a:rPr>
              <a:pPr fontAlgn="base">
                <a:spcBef>
                  <a:spcPct val="0"/>
                </a:spcBef>
                <a:spcAft>
                  <a:spcPct val="0"/>
                </a:spcAft>
              </a:pPr>
              <a:t>34</a:t>
            </a:fld>
            <a:endParaRPr lang="en-US">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63D5E9-DCC3-4F9A-9B81-5FAF38AE2289}" type="slidenum">
              <a:rPr lang="en-US">
                <a:cs typeface="Arial" pitchFamily="34" charset="0"/>
              </a:rPr>
              <a:pPr fontAlgn="base">
                <a:spcBef>
                  <a:spcPct val="0"/>
                </a:spcBef>
                <a:spcAft>
                  <a:spcPct val="0"/>
                </a:spcAft>
              </a:pPr>
              <a:t>35</a:t>
            </a:fld>
            <a:endParaRPr lang="en-US">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78961B-9692-4E55-99C3-EEECD1BB6F28}" type="slidenum">
              <a:rPr lang="en-US">
                <a:cs typeface="Arial" pitchFamily="34" charset="0"/>
              </a:rPr>
              <a:pPr fontAlgn="base">
                <a:spcBef>
                  <a:spcPct val="0"/>
                </a:spcBef>
                <a:spcAft>
                  <a:spcPct val="0"/>
                </a:spcAft>
              </a:pPr>
              <a:t>36</a:t>
            </a:fld>
            <a:endParaRPr lang="en-US">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D88944-BF9E-4248-A8A4-BB4E609F9E1C}" type="slidenum">
              <a:rPr lang="en-US">
                <a:cs typeface="Arial" pitchFamily="34" charset="0"/>
              </a:rPr>
              <a:pPr fontAlgn="base">
                <a:spcBef>
                  <a:spcPct val="0"/>
                </a:spcBef>
                <a:spcAft>
                  <a:spcPct val="0"/>
                </a:spcAft>
              </a:pPr>
              <a:t>37</a:t>
            </a:fld>
            <a:endParaRPr lang="en-US">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3E473D-C70A-4A80-820B-8329B8A36CAA}" type="slidenum">
              <a:rPr lang="en-US">
                <a:cs typeface="Arial" pitchFamily="34" charset="0"/>
              </a:rPr>
              <a:pPr fontAlgn="base">
                <a:spcBef>
                  <a:spcPct val="0"/>
                </a:spcBef>
                <a:spcAft>
                  <a:spcPct val="0"/>
                </a:spcAft>
              </a:pPr>
              <a:t>38</a:t>
            </a:fld>
            <a:endParaRPr lang="en-US">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8272B8-0420-48AB-83E2-D52377FB669D}" type="slidenum">
              <a:rPr lang="en-US">
                <a:cs typeface="Arial" pitchFamily="34" charset="0"/>
              </a:rPr>
              <a:pPr fontAlgn="base">
                <a:spcBef>
                  <a:spcPct val="0"/>
                </a:spcBef>
                <a:spcAft>
                  <a:spcPct val="0"/>
                </a:spcAft>
              </a:pPr>
              <a:t>39</a:t>
            </a:fld>
            <a:endParaRPr lang="en-US">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369A6F-4CF7-4AA6-A420-979E494D65AF}" type="slidenum">
              <a:rPr lang="en-US">
                <a:cs typeface="Arial" pitchFamily="34" charset="0"/>
              </a:rPr>
              <a:pPr fontAlgn="base">
                <a:spcBef>
                  <a:spcPct val="0"/>
                </a:spcBef>
                <a:spcAft>
                  <a:spcPct val="0"/>
                </a:spcAft>
              </a:pPr>
              <a:t>4</a:t>
            </a:fld>
            <a:endParaRPr lang="en-US">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9E30F2-CEC9-4E2F-B818-C66F1C310D16}" type="slidenum">
              <a:rPr lang="en-US">
                <a:cs typeface="Arial" pitchFamily="34" charset="0"/>
              </a:rPr>
              <a:pPr fontAlgn="base">
                <a:spcBef>
                  <a:spcPct val="0"/>
                </a:spcBef>
                <a:spcAft>
                  <a:spcPct val="0"/>
                </a:spcAft>
              </a:pPr>
              <a:t>40</a:t>
            </a:fld>
            <a:endParaRPr lang="en-US">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302E48-3685-495D-9F6B-86D406A8368C}" type="slidenum">
              <a:rPr lang="en-US">
                <a:cs typeface="Arial" pitchFamily="34" charset="0"/>
              </a:rPr>
              <a:pPr fontAlgn="base">
                <a:spcBef>
                  <a:spcPct val="0"/>
                </a:spcBef>
                <a:spcAft>
                  <a:spcPct val="0"/>
                </a:spcAft>
              </a:pPr>
              <a:t>41</a:t>
            </a:fld>
            <a:endParaRPr lang="en-US">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1429C-B024-4DF9-9AC3-6B863349723C}" type="slidenum">
              <a:rPr lang="en-US">
                <a:cs typeface="Arial" pitchFamily="34" charset="0"/>
              </a:rPr>
              <a:pPr fontAlgn="base">
                <a:spcBef>
                  <a:spcPct val="0"/>
                </a:spcBef>
                <a:spcAft>
                  <a:spcPct val="0"/>
                </a:spcAft>
              </a:pPr>
              <a:t>42</a:t>
            </a:fld>
            <a:endParaRPr lang="en-US">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7BAD86-543D-46AB-917D-D90DA3876325}" type="slidenum">
              <a:rPr lang="en-US">
                <a:cs typeface="Arial" pitchFamily="34" charset="0"/>
              </a:rPr>
              <a:pPr fontAlgn="base">
                <a:spcBef>
                  <a:spcPct val="0"/>
                </a:spcBef>
                <a:spcAft>
                  <a:spcPct val="0"/>
                </a:spcAft>
              </a:pPr>
              <a:t>43</a:t>
            </a:fld>
            <a:endParaRPr lang="en-US">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rating scales manual is where you’ll find information on the performance screening guide.</a:t>
            </a:r>
          </a:p>
          <a:p>
            <a:pPr>
              <a:spcBef>
                <a:spcPct val="0"/>
              </a:spcBef>
            </a:pPr>
            <a:r>
              <a:rPr lang="en-US" smtClean="0"/>
              <a:t>In my cost estimate, I assumed each of the 20 classrooms has 25 students.</a:t>
            </a:r>
          </a:p>
          <a:p>
            <a:pPr>
              <a:spcBef>
                <a:spcPct val="0"/>
              </a:spcBef>
            </a:pPr>
            <a:r>
              <a:rPr lang="en-US" smtClean="0"/>
              <a:t>For subsequent screening, you’d just have to pay for additional booklets.</a:t>
            </a:r>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C8D4A7-EE73-465B-BB51-4BADB9379B63}" type="slidenum">
              <a:rPr lang="en-US">
                <a:cs typeface="Arial" pitchFamily="34" charset="0"/>
              </a:rPr>
              <a:pPr fontAlgn="base">
                <a:spcBef>
                  <a:spcPct val="0"/>
                </a:spcBef>
                <a:spcAft>
                  <a:spcPct val="0"/>
                </a:spcAft>
              </a:pPr>
              <a:t>44</a:t>
            </a:fld>
            <a:endParaRPr lang="en-US">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2AC8FA-44FF-4629-A651-4868611C99D6}" type="slidenum">
              <a:rPr lang="en-US">
                <a:cs typeface="Arial" pitchFamily="34" charset="0"/>
              </a:rPr>
              <a:pPr fontAlgn="base">
                <a:spcBef>
                  <a:spcPct val="0"/>
                </a:spcBef>
                <a:spcAft>
                  <a:spcPct val="0"/>
                </a:spcAft>
              </a:pPr>
              <a:t>45</a:t>
            </a:fld>
            <a:endParaRPr lang="en-US">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A50CBF-AF87-43CD-9584-45A55AF02A9D}" type="slidenum">
              <a:rPr lang="en-US">
                <a:cs typeface="Arial" pitchFamily="34" charset="0"/>
              </a:rPr>
              <a:pPr fontAlgn="base">
                <a:spcBef>
                  <a:spcPct val="0"/>
                </a:spcBef>
                <a:spcAft>
                  <a:spcPct val="0"/>
                </a:spcAft>
              </a:pPr>
              <a:t>46</a:t>
            </a:fld>
            <a:endParaRPr lang="en-US">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A600E9-97E7-46D6-8D70-B65960520011}" type="slidenum">
              <a:rPr lang="en-US">
                <a:cs typeface="Arial" pitchFamily="34" charset="0"/>
              </a:rPr>
              <a:pPr fontAlgn="base">
                <a:spcBef>
                  <a:spcPct val="0"/>
                </a:spcBef>
                <a:spcAft>
                  <a:spcPct val="0"/>
                </a:spcAft>
              </a:pPr>
              <a:t>47</a:t>
            </a:fld>
            <a:endParaRPr lang="en-US">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Color-coding system:  Level 1 is red, levels 2 and 3 (2 for preschoolers) are yellow, and levels 4 and 5 (3 and 4 for preschoolers) are green.</a:t>
            </a:r>
          </a:p>
          <a:p>
            <a:pPr>
              <a:spcBef>
                <a:spcPct val="0"/>
              </a:spcBef>
            </a:pPr>
            <a:r>
              <a:rPr lang="en-US" smtClean="0"/>
              <a:t>Sections provided to write the names of students with ratings of 1, 2, or 3. This is also where the rater can briefly record actions to be taken in regards to intervention for the students with low ratings.</a:t>
            </a:r>
          </a:p>
          <a:p>
            <a:pPr>
              <a:spcBef>
                <a:spcPct val="0"/>
              </a:spcBef>
            </a:pPr>
            <a:endParaRPr lang="en-US"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BA482C-6320-427B-BD48-D7350133E64E}" type="slidenum">
              <a:rPr lang="en-US">
                <a:cs typeface="Arial" pitchFamily="34" charset="0"/>
              </a:rPr>
              <a:pPr fontAlgn="base">
                <a:spcBef>
                  <a:spcPct val="0"/>
                </a:spcBef>
                <a:spcAft>
                  <a:spcPct val="0"/>
                </a:spcAft>
              </a:pPr>
              <a:t>48</a:t>
            </a:fld>
            <a:endParaRPr lang="en-US">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14007A-4A81-46A3-BFF6-6A8705C09ED4}" type="slidenum">
              <a:rPr lang="en-US">
                <a:cs typeface="Arial" pitchFamily="34" charset="0"/>
              </a:rPr>
              <a:pPr fontAlgn="base">
                <a:spcBef>
                  <a:spcPct val="0"/>
                </a:spcBef>
                <a:spcAft>
                  <a:spcPct val="0"/>
                </a:spcAft>
              </a:pPr>
              <a:t>49</a:t>
            </a:fld>
            <a:endParaRPr lang="en-US">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E141DE-068A-4673-9C36-8833B4AD9F93}" type="slidenum">
              <a:rPr lang="en-US">
                <a:cs typeface="Arial" pitchFamily="34" charset="0"/>
              </a:rPr>
              <a:pPr fontAlgn="base">
                <a:spcBef>
                  <a:spcPct val="0"/>
                </a:spcBef>
                <a:spcAft>
                  <a:spcPct val="0"/>
                </a:spcAft>
              </a:pPr>
              <a:t>5</a:t>
            </a:fld>
            <a:endParaRPr lang="en-US">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65F0B9-ADCB-467B-9F26-D0E0F3C24FE1}" type="slidenum">
              <a:rPr lang="en-US">
                <a:cs typeface="Arial" pitchFamily="34" charset="0"/>
              </a:rPr>
              <a:pPr fontAlgn="base">
                <a:spcBef>
                  <a:spcPct val="0"/>
                </a:spcBef>
                <a:spcAft>
                  <a:spcPct val="0"/>
                </a:spcAft>
              </a:pPr>
              <a:t>50</a:t>
            </a:fld>
            <a:endParaRPr lang="en-US">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Validity is variable</a:t>
            </a:r>
          </a:p>
          <a:p>
            <a:pPr>
              <a:spcBef>
                <a:spcPct val="0"/>
              </a:spcBef>
            </a:pPr>
            <a:r>
              <a:rPr lang="en-US" smtClean="0"/>
              <a:t>“In terms of evidence for psychometric properties…..”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C8BE27-ABEB-4D20-AE54-ABB867178DDB}" type="slidenum">
              <a:rPr lang="en-US">
                <a:cs typeface="Arial" pitchFamily="34" charset="0"/>
              </a:rPr>
              <a:pPr fontAlgn="base">
                <a:spcBef>
                  <a:spcPct val="0"/>
                </a:spcBef>
                <a:spcAft>
                  <a:spcPct val="0"/>
                </a:spcAft>
              </a:pPr>
              <a:t>51</a:t>
            </a:fld>
            <a:endParaRPr lang="en-US">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and foremost, the SSRS was widely used and highly regarded for nearly two decades so the fact that this screener was developed based on the SSRS is an advantage in itself.</a:t>
            </a:r>
          </a:p>
          <a:p>
            <a:pPr>
              <a:spcBef>
                <a:spcPct val="0"/>
              </a:spcBef>
            </a:pPr>
            <a:r>
              <a:rPr lang="en-US" smtClean="0"/>
              <a:t>First bullet-inclusion of academic behaviors is an advantage because as we all know social-emotional health can have an impact on academic performance so screening these areas all together provides a nice snapshot of overall student functioning</a:t>
            </a:r>
          </a:p>
          <a:p>
            <a:pPr>
              <a:spcBef>
                <a:spcPct val="0"/>
              </a:spcBef>
            </a:pPr>
            <a:r>
              <a:rPr lang="en-US" smtClean="0"/>
              <a:t>Teachers indicated that the SSiS Performance Screening Guide was clearly written, easy to use, and easy to organize information and sort students by need in order to target students who require further evaluation and intervention </a:t>
            </a:r>
          </a:p>
          <a:p>
            <a:pPr>
              <a:spcBef>
                <a:spcPct val="0"/>
              </a:spcBef>
            </a:pPr>
            <a:endParaRPr lang="en-US" smtClean="0"/>
          </a:p>
          <a:p>
            <a:pPr>
              <a:spcBef>
                <a:spcPct val="0"/>
              </a:spcBef>
            </a:pPr>
            <a:endParaRPr lang="en-US"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C87B72-EEEA-48C6-A45A-10CBA5788257}" type="slidenum">
              <a:rPr lang="en-US">
                <a:cs typeface="Arial" pitchFamily="34" charset="0"/>
              </a:rPr>
              <a:pPr fontAlgn="base">
                <a:spcBef>
                  <a:spcPct val="0"/>
                </a:spcBef>
                <a:spcAft>
                  <a:spcPct val="0"/>
                </a:spcAft>
              </a:pPr>
              <a:t>52</a:t>
            </a:fld>
            <a:endParaRPr lang="en-US">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“Next up is Aimsweb behavior….”</a:t>
            </a:r>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AE74D1-5B95-476E-9B5A-85D87013570E}" type="slidenum">
              <a:rPr lang="en-US">
                <a:cs typeface="Arial" pitchFamily="34" charset="0"/>
              </a:rPr>
              <a:pPr fontAlgn="base">
                <a:spcBef>
                  <a:spcPct val="0"/>
                </a:spcBef>
                <a:spcAft>
                  <a:spcPct val="0"/>
                </a:spcAft>
              </a:pPr>
              <a:t>53</a:t>
            </a:fld>
            <a:endParaRPr lang="en-US">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3C60D7-6266-44CC-BF45-6E78010F02A9}" type="slidenum">
              <a:rPr lang="en-US">
                <a:cs typeface="Arial" pitchFamily="34" charset="0"/>
              </a:rPr>
              <a:pPr fontAlgn="base">
                <a:spcBef>
                  <a:spcPct val="0"/>
                </a:spcBef>
                <a:spcAft>
                  <a:spcPct val="0"/>
                </a:spcAft>
              </a:pPr>
              <a:t>54</a:t>
            </a:fld>
            <a:endParaRPr lang="en-US">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B4F785-EC29-4FB2-AFDB-CB3E3481E66A}" type="slidenum">
              <a:rPr lang="en-US">
                <a:cs typeface="Arial" pitchFamily="34" charset="0"/>
              </a:rPr>
              <a:pPr fontAlgn="base">
                <a:spcBef>
                  <a:spcPct val="0"/>
                </a:spcBef>
                <a:spcAft>
                  <a:spcPct val="0"/>
                </a:spcAft>
              </a:pPr>
              <a:t>55</a:t>
            </a:fld>
            <a:endParaRPr lang="en-US">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55E69C-D2BE-4901-BEF5-AADFE3726370}" type="slidenum">
              <a:rPr lang="en-US">
                <a:cs typeface="Arial" pitchFamily="34" charset="0"/>
              </a:rPr>
              <a:pPr fontAlgn="base">
                <a:spcBef>
                  <a:spcPct val="0"/>
                </a:spcBef>
                <a:spcAft>
                  <a:spcPct val="0"/>
                </a:spcAft>
              </a:pPr>
              <a:t>56</a:t>
            </a:fld>
            <a:endParaRPr lang="en-US">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t>Only the Motivation to Learn and Prosocial Behavior subscales are used</a:t>
            </a:r>
          </a:p>
          <a:p>
            <a:pPr>
              <a:spcBef>
                <a:spcPct val="0"/>
              </a:spcBef>
            </a:pPr>
            <a:r>
              <a:rPr lang="en-US" sz="1100" smtClean="0"/>
              <a:t>Any combination of these four measures can be used (BESS-teacher, BESS-student, SSiS-Motivation and SSiS-Prosocial)</a:t>
            </a:r>
          </a:p>
          <a:p>
            <a:pPr lvl="1">
              <a:spcBef>
                <a:spcPct val="0"/>
              </a:spcBef>
            </a:pPr>
            <a:endParaRPr lang="en-US" smtClean="0"/>
          </a:p>
          <a:p>
            <a:pPr>
              <a:spcBef>
                <a:spcPct val="0"/>
              </a:spcBef>
            </a:pP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8D3BAB-4612-4D42-B0FB-8A24A6D424D7}" type="slidenum">
              <a:rPr lang="en-US">
                <a:cs typeface="Arial" pitchFamily="34" charset="0"/>
              </a:rPr>
              <a:pPr fontAlgn="base">
                <a:spcBef>
                  <a:spcPct val="0"/>
                </a:spcBef>
                <a:spcAft>
                  <a:spcPct val="0"/>
                </a:spcAft>
              </a:pPr>
              <a:t>58</a:t>
            </a:fld>
            <a:endParaRPr lang="en-US">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Student paper version looks very similar…</a:t>
            </a:r>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A104FA-08CF-4391-B0F7-24FAA2A746DB}" type="slidenum">
              <a:rPr lang="en-US">
                <a:cs typeface="Arial" pitchFamily="34" charset="0"/>
              </a:rPr>
              <a:pPr fontAlgn="base">
                <a:spcBef>
                  <a:spcPct val="0"/>
                </a:spcBef>
                <a:spcAft>
                  <a:spcPct val="0"/>
                </a:spcAft>
              </a:pPr>
              <a:t>59</a:t>
            </a:fld>
            <a:endParaRPr lang="en-US">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C45706-2FA7-4BC4-889D-321334958F75}" type="slidenum">
              <a:rPr lang="en-US">
                <a:cs typeface="Arial" pitchFamily="34" charset="0"/>
              </a:rPr>
              <a:pPr fontAlgn="base">
                <a:spcBef>
                  <a:spcPct val="0"/>
                </a:spcBef>
                <a:spcAft>
                  <a:spcPct val="0"/>
                </a:spcAft>
              </a:pPr>
              <a:t>6</a:t>
            </a:fld>
            <a:endParaRPr lang="en-US">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 Prosocial… Motivation looks very similar</a:t>
            </a:r>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29EC70-CB87-4AD5-AF74-8C8F2A55728B}" type="slidenum">
              <a:rPr lang="en-US">
                <a:cs typeface="Arial" pitchFamily="34" charset="0"/>
              </a:rPr>
              <a:pPr fontAlgn="base">
                <a:spcBef>
                  <a:spcPct val="0"/>
                </a:spcBef>
                <a:spcAft>
                  <a:spcPct val="0"/>
                </a:spcAft>
              </a:pPr>
              <a:t>60</a:t>
            </a:fld>
            <a:endParaRPr lang="en-US">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AFD85D-A3DD-4582-B430-1FBB6F1B042B}" type="slidenum">
              <a:rPr lang="en-US">
                <a:cs typeface="Arial" pitchFamily="34" charset="0"/>
              </a:rPr>
              <a:pPr fontAlgn="base">
                <a:spcBef>
                  <a:spcPct val="0"/>
                </a:spcBef>
                <a:spcAft>
                  <a:spcPct val="0"/>
                </a:spcAft>
              </a:pPr>
              <a:t>61</a:t>
            </a:fld>
            <a:endParaRPr lang="en-US">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C053A8-5D8C-45DC-8EF7-471D35F3314D}" type="slidenum">
              <a:rPr lang="en-US">
                <a:cs typeface="Arial" pitchFamily="34" charset="0"/>
              </a:rPr>
              <a:pPr fontAlgn="base">
                <a:spcBef>
                  <a:spcPct val="0"/>
                </a:spcBef>
                <a:spcAft>
                  <a:spcPct val="0"/>
                </a:spcAft>
              </a:pPr>
              <a:t>62</a:t>
            </a:fld>
            <a:endParaRPr lang="en-US">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Can progress monitor </a:t>
            </a:r>
            <a:r>
              <a:rPr lang="en-US" dirty="0" err="1" smtClean="0"/>
              <a:t>prepopulated</a:t>
            </a:r>
            <a:r>
              <a:rPr lang="en-US" dirty="0" smtClean="0"/>
              <a:t> (common) school-wide behavior expectations or replacement behaviors or negative behaviors. </a:t>
            </a:r>
          </a:p>
          <a:p>
            <a:pPr fontAlgn="auto">
              <a:spcBef>
                <a:spcPts val="0"/>
              </a:spcBef>
              <a:spcAft>
                <a:spcPts val="0"/>
              </a:spcAft>
              <a:defRPr/>
            </a:pPr>
            <a:endParaRPr lang="en-US" dirty="0" smtClean="0"/>
          </a:p>
          <a:p>
            <a:pPr fontAlgn="auto">
              <a:spcBef>
                <a:spcPts val="0"/>
              </a:spcBef>
              <a:spcAft>
                <a:spcPts val="0"/>
              </a:spcAft>
              <a:defRPr/>
            </a:pPr>
            <a:r>
              <a:rPr lang="en-US" dirty="0" smtClean="0"/>
              <a:t>You can choose specific behaviors from </a:t>
            </a:r>
            <a:r>
              <a:rPr lang="en-US" dirty="0" err="1" smtClean="0"/>
              <a:t>AIMSweb</a:t>
            </a:r>
            <a:r>
              <a:rPr lang="en-US" dirty="0" smtClean="0"/>
              <a:t> or generate your own. The BESS and SSIS aren’t actually used for PM. </a:t>
            </a:r>
          </a:p>
          <a:p>
            <a:pPr fontAlgn="auto">
              <a:spcBef>
                <a:spcPts val="0"/>
              </a:spcBef>
              <a:spcAft>
                <a:spcPts val="0"/>
              </a:spcAft>
              <a:defRPr/>
            </a:pPr>
            <a:endParaRPr lang="en-US" dirty="0" smtClean="0"/>
          </a:p>
          <a:p>
            <a:pPr fontAlgn="auto">
              <a:spcBef>
                <a:spcPts val="0"/>
              </a:spcBef>
              <a:spcAft>
                <a:spcPts val="0"/>
              </a:spcAft>
              <a:defRPr/>
            </a:pPr>
            <a:r>
              <a:rPr lang="en-US" dirty="0" smtClean="0"/>
              <a:t>Examples of specific behaviors could be items from the BESS or SSIS that you PM. For example: if a teacher rates that a student is “is well organized” as NEVER, that will show up and </a:t>
            </a:r>
            <a:r>
              <a:rPr lang="en-US" dirty="0" err="1" smtClean="0"/>
              <a:t>AIMSweb</a:t>
            </a:r>
            <a:r>
              <a:rPr lang="en-US" dirty="0" smtClean="0"/>
              <a:t> generates observable behaviors of these, such as: “comes to class prepared” or “loses things” is neat or messy, and then the teacher can rate the student on a scale of NSOA</a:t>
            </a:r>
          </a:p>
          <a:p>
            <a:pPr fontAlgn="auto">
              <a:spcBef>
                <a:spcPts val="0"/>
              </a:spcBef>
              <a:spcAft>
                <a:spcPts val="0"/>
              </a:spcAft>
              <a:defRPr/>
            </a:pPr>
            <a:endParaRPr lang="en-US" dirty="0" smtClean="0"/>
          </a:p>
          <a:p>
            <a:pPr fontAlgn="auto">
              <a:spcBef>
                <a:spcPts val="0"/>
              </a:spcBef>
              <a:spcAft>
                <a:spcPts val="0"/>
              </a:spcAft>
              <a:defRPr/>
            </a:pPr>
            <a:r>
              <a:rPr lang="en-US" dirty="0" smtClean="0"/>
              <a:t>3 options for PM forms: rating scales, frequency counts, interval recording</a:t>
            </a:r>
          </a:p>
          <a:p>
            <a:pPr fontAlgn="auto">
              <a:spcBef>
                <a:spcPts val="0"/>
              </a:spcBef>
              <a:spcAft>
                <a:spcPts val="0"/>
              </a:spcAft>
              <a:defRPr/>
            </a:pPr>
            <a:endParaRPr lang="en-US" dirty="0" smtClean="0"/>
          </a:p>
          <a:p>
            <a:pPr fontAlgn="auto">
              <a:spcBef>
                <a:spcPts val="0"/>
              </a:spcBef>
              <a:spcAft>
                <a:spcPts val="0"/>
              </a:spcAft>
              <a:defRPr/>
            </a:pPr>
            <a:r>
              <a:rPr lang="en-US" dirty="0" smtClean="0"/>
              <a:t>Example of a school wide behavior expectation is “respects others”, “respect yourself,” “respect property”</a:t>
            </a:r>
          </a:p>
          <a:p>
            <a:pPr fontAlgn="auto">
              <a:spcBef>
                <a:spcPts val="0"/>
              </a:spcBef>
              <a:spcAft>
                <a:spcPts val="0"/>
              </a:spcAft>
              <a:defRPr/>
            </a:pPr>
            <a:r>
              <a:rPr lang="en-US" dirty="0" smtClean="0"/>
              <a:t>There is a whole list of these, and the teacher/staff can choose from a list of about 20 of these school wide behaviors that are true to their school. </a:t>
            </a:r>
          </a:p>
          <a:p>
            <a:pPr fontAlgn="auto">
              <a:spcBef>
                <a:spcPts val="0"/>
              </a:spcBef>
              <a:spcAft>
                <a:spcPts val="0"/>
              </a:spcAft>
              <a:defRPr/>
            </a:pPr>
            <a:endParaRPr lang="en-US" dirty="0" smtClean="0"/>
          </a:p>
          <a:p>
            <a:pPr fontAlgn="auto">
              <a:spcBef>
                <a:spcPts val="0"/>
              </a:spcBef>
              <a:spcAft>
                <a:spcPts val="0"/>
              </a:spcAft>
              <a:defRPr/>
            </a:pPr>
            <a:r>
              <a:rPr lang="en-US" dirty="0" smtClean="0"/>
              <a:t>Then, the person creating the PM can choose how to rate the student- on a meets, exceeds, does not meet or a “needs little help to comply, needs some help to comply, needs lots of help to comply” </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645F4B-80EE-4754-9A3A-03B489460D00}" type="slidenum">
              <a:rPr lang="en-US">
                <a:cs typeface="Arial" pitchFamily="34" charset="0"/>
              </a:rPr>
              <a:pPr fontAlgn="base">
                <a:spcBef>
                  <a:spcPct val="0"/>
                </a:spcBef>
                <a:spcAft>
                  <a:spcPct val="0"/>
                </a:spcAft>
              </a:pPr>
              <a:t>63</a:t>
            </a:fld>
            <a:endParaRPr lang="en-US">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 don’t need to buy the BASC-2 Intervention Guide or the SSIS Guide</a:t>
            </a:r>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1F0210-5D23-433D-B6A9-DBC62072C885}" type="slidenum">
              <a:rPr lang="en-US">
                <a:cs typeface="Arial" pitchFamily="34" charset="0"/>
              </a:rPr>
              <a:pPr fontAlgn="base">
                <a:spcBef>
                  <a:spcPct val="0"/>
                </a:spcBef>
                <a:spcAft>
                  <a:spcPct val="0"/>
                </a:spcAft>
              </a:pPr>
              <a:t>64</a:t>
            </a:fld>
            <a:endParaRPr lang="en-US">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3823A2-A3E2-4A7F-9439-BBDDD604D041}" type="slidenum">
              <a:rPr lang="en-US">
                <a:cs typeface="Arial" pitchFamily="34" charset="0"/>
              </a:rPr>
              <a:pPr fontAlgn="base">
                <a:spcBef>
                  <a:spcPct val="0"/>
                </a:spcBef>
                <a:spcAft>
                  <a:spcPct val="0"/>
                </a:spcAft>
              </a:pPr>
              <a:t>65</a:t>
            </a:fld>
            <a:endParaRPr lang="en-US">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7C7F0F-5CFD-4467-8E10-FA60A5FBD19A}" type="slidenum">
              <a:rPr lang="en-US">
                <a:cs typeface="Arial" pitchFamily="34" charset="0"/>
              </a:rPr>
              <a:pPr fontAlgn="base">
                <a:spcBef>
                  <a:spcPct val="0"/>
                </a:spcBef>
                <a:spcAft>
                  <a:spcPct val="0"/>
                </a:spcAft>
              </a:pPr>
              <a:t>66</a:t>
            </a:fld>
            <a:endParaRPr lang="en-US">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4FCDCC-F448-4CA9-B0AC-FD7C5BBD026E}" type="slidenum">
              <a:rPr lang="en-US">
                <a:cs typeface="Arial" pitchFamily="34" charset="0"/>
              </a:rPr>
              <a:pPr fontAlgn="base">
                <a:spcBef>
                  <a:spcPct val="0"/>
                </a:spcBef>
                <a:spcAft>
                  <a:spcPct val="0"/>
                </a:spcAft>
              </a:pPr>
              <a:t>67</a:t>
            </a:fld>
            <a:endParaRPr lang="en-US">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6D1BC6-5697-4238-BDD4-F43B72E26507}" type="slidenum">
              <a:rPr lang="en-US">
                <a:cs typeface="Arial" pitchFamily="34" charset="0"/>
              </a:rPr>
              <a:pPr fontAlgn="base">
                <a:spcBef>
                  <a:spcPct val="0"/>
                </a:spcBef>
                <a:spcAft>
                  <a:spcPct val="0"/>
                </a:spcAft>
              </a:pPr>
              <a:t>68</a:t>
            </a:fld>
            <a:endParaRPr lang="en-US">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343023-F889-4AEF-B4EA-EB9059AC11A3}" type="slidenum">
              <a:rPr lang="en-US">
                <a:cs typeface="Arial" pitchFamily="34" charset="0"/>
              </a:rPr>
              <a:pPr fontAlgn="base">
                <a:spcBef>
                  <a:spcPct val="0"/>
                </a:spcBef>
                <a:spcAft>
                  <a:spcPct val="0"/>
                </a:spcAft>
              </a:pPr>
              <a:t>69</a:t>
            </a:fld>
            <a:endParaRPr lang="en-US">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5CEEF0-5793-4E03-8519-646BDC24F8AA}" type="slidenum">
              <a:rPr lang="en-US">
                <a:cs typeface="Arial" pitchFamily="34" charset="0"/>
              </a:rPr>
              <a:pPr fontAlgn="base">
                <a:spcBef>
                  <a:spcPct val="0"/>
                </a:spcBef>
                <a:spcAft>
                  <a:spcPct val="0"/>
                </a:spcAft>
              </a:pPr>
              <a:t>7</a:t>
            </a:fld>
            <a:endParaRPr lang="en-US">
              <a:cs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6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00A2E3-72EC-4F79-8548-1C78D0E1C009}" type="slidenum">
              <a:rPr lang="en-US">
                <a:cs typeface="Arial" pitchFamily="34" charset="0"/>
              </a:rPr>
              <a:pPr fontAlgn="base">
                <a:spcBef>
                  <a:spcPct val="0"/>
                </a:spcBef>
                <a:spcAft>
                  <a:spcPct val="0"/>
                </a:spcAft>
              </a:pPr>
              <a:t>70</a:t>
            </a:fld>
            <a:endParaRPr lang="en-US">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8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EB858B-5DAE-451C-97B6-866414ED14E0}" type="slidenum">
              <a:rPr lang="en-US">
                <a:cs typeface="Arial" pitchFamily="34" charset="0"/>
              </a:rPr>
              <a:pPr fontAlgn="base">
                <a:spcBef>
                  <a:spcPct val="0"/>
                </a:spcBef>
                <a:spcAft>
                  <a:spcPct val="0"/>
                </a:spcAft>
              </a:pPr>
              <a:t>71</a:t>
            </a:fld>
            <a:endParaRPr lang="en-US">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0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941637-054C-4C37-B1D7-E561F1331818}" type="slidenum">
              <a:rPr lang="en-US">
                <a:cs typeface="Arial" pitchFamily="34" charset="0"/>
              </a:rPr>
              <a:pPr fontAlgn="base">
                <a:spcBef>
                  <a:spcPct val="0"/>
                </a:spcBef>
                <a:spcAft>
                  <a:spcPct val="0"/>
                </a:spcAft>
              </a:pPr>
              <a:t>72</a:t>
            </a:fld>
            <a:endParaRPr lang="en-US">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2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909055-6A17-4B3A-A507-1903C91F1C6E}" type="slidenum">
              <a:rPr lang="en-US">
                <a:cs typeface="Arial" pitchFamily="34" charset="0"/>
              </a:rPr>
              <a:pPr fontAlgn="base">
                <a:spcBef>
                  <a:spcPct val="0"/>
                </a:spcBef>
                <a:spcAft>
                  <a:spcPct val="0"/>
                </a:spcAft>
              </a:pPr>
              <a:t>73</a:t>
            </a:fld>
            <a:endParaRPr lang="en-US">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838B9F-47E4-4795-A2BB-C4C90967E0E2}" type="slidenum">
              <a:rPr lang="en-US">
                <a:cs typeface="Arial" pitchFamily="34" charset="0"/>
              </a:rPr>
              <a:pPr fontAlgn="base">
                <a:spcBef>
                  <a:spcPct val="0"/>
                </a:spcBef>
                <a:spcAft>
                  <a:spcPct val="0"/>
                </a:spcAft>
              </a:pPr>
              <a:t>74</a:t>
            </a:fld>
            <a:endParaRPr lang="en-US">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6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5FC85A-063D-43E8-A34C-D1CC2F1FD8BE}" type="slidenum">
              <a:rPr lang="en-US">
                <a:cs typeface="Arial" pitchFamily="34" charset="0"/>
              </a:rPr>
              <a:pPr fontAlgn="base">
                <a:spcBef>
                  <a:spcPct val="0"/>
                </a:spcBef>
                <a:spcAft>
                  <a:spcPct val="0"/>
                </a:spcAft>
              </a:pPr>
              <a:t>75</a:t>
            </a:fld>
            <a:endParaRPr lang="en-US">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59555C-C181-4CD6-9992-66BF08AF1AA7}" type="slidenum">
              <a:rPr lang="en-US">
                <a:cs typeface="Arial" pitchFamily="34" charset="0"/>
              </a:rPr>
              <a:pPr fontAlgn="base">
                <a:spcBef>
                  <a:spcPct val="0"/>
                </a:spcBef>
                <a:spcAft>
                  <a:spcPct val="0"/>
                </a:spcAft>
              </a:pPr>
              <a:t>76</a:t>
            </a:fld>
            <a:endParaRPr lang="en-US">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1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9F399A-A1D7-419F-87E4-4A2D98AA781B}" type="slidenum">
              <a:rPr lang="en-US">
                <a:cs typeface="Arial" pitchFamily="34" charset="0"/>
              </a:rPr>
              <a:pPr fontAlgn="base">
                <a:spcBef>
                  <a:spcPct val="0"/>
                </a:spcBef>
                <a:spcAft>
                  <a:spcPct val="0"/>
                </a:spcAft>
              </a:pPr>
              <a:t>77</a:t>
            </a:fld>
            <a:endParaRPr lang="en-US">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3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BB8046-F601-4A14-A224-896247456491}" type="slidenum">
              <a:rPr lang="en-US">
                <a:cs typeface="Arial" pitchFamily="34" charset="0"/>
              </a:rPr>
              <a:pPr fontAlgn="base">
                <a:spcBef>
                  <a:spcPct val="0"/>
                </a:spcBef>
                <a:spcAft>
                  <a:spcPct val="0"/>
                </a:spcAft>
              </a:pPr>
              <a:t>78</a:t>
            </a:fld>
            <a:endParaRPr lang="en-US">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5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C9F6ED-29AD-4084-9109-D6F902CC942E}" type="slidenum">
              <a:rPr lang="en-US">
                <a:cs typeface="Arial" pitchFamily="34" charset="0"/>
              </a:rPr>
              <a:pPr fontAlgn="base">
                <a:spcBef>
                  <a:spcPct val="0"/>
                </a:spcBef>
                <a:spcAft>
                  <a:spcPct val="0"/>
                </a:spcAft>
              </a:pPr>
              <a:t>79</a:t>
            </a:fld>
            <a:endParaRPr lang="en-US">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solidFill>
                  <a:srgbClr val="FF0000"/>
                </a:solidFill>
              </a:rPr>
              <a:t>Note:  Please also refer to the handouts.  They have detailed information not in the </a:t>
            </a:r>
            <a:r>
              <a:rPr lang="en-US" b="0" dirty="0" err="1" smtClean="0">
                <a:solidFill>
                  <a:srgbClr val="FF0000"/>
                </a:solidFill>
              </a:rPr>
              <a:t>powerpoint</a:t>
            </a:r>
            <a:r>
              <a:rPr lang="en-US" b="0" dirty="0" smtClean="0">
                <a:solidFill>
                  <a:srgbClr val="FF0000"/>
                </a:solidFill>
              </a:rPr>
              <a:t> slides.</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6A12DB-E80D-45CE-B235-D0D8467085C2}" type="slidenum">
              <a:rPr lang="en-US">
                <a:cs typeface="Arial" pitchFamily="34" charset="0"/>
              </a:rPr>
              <a:pPr fontAlgn="base">
                <a:spcBef>
                  <a:spcPct val="0"/>
                </a:spcBef>
                <a:spcAft>
                  <a:spcPct val="0"/>
                </a:spcAft>
              </a:pPr>
              <a:t>8</a:t>
            </a:fld>
            <a:endParaRPr lang="en-US">
              <a:cs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7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D3A6F9-9BE9-48C5-B010-046F14E805A2}" type="slidenum">
              <a:rPr lang="en-US">
                <a:cs typeface="Arial" pitchFamily="34" charset="0"/>
              </a:rPr>
              <a:pPr fontAlgn="base">
                <a:spcBef>
                  <a:spcPct val="0"/>
                </a:spcBef>
                <a:spcAft>
                  <a:spcPct val="0"/>
                </a:spcAft>
              </a:pPr>
              <a:t>80</a:t>
            </a:fld>
            <a:endParaRPr lang="en-US">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9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D3D1B8-5914-4883-8CBE-47AB608314DE}" type="slidenum">
              <a:rPr lang="en-US">
                <a:cs typeface="Arial" pitchFamily="34" charset="0"/>
              </a:rPr>
              <a:pPr fontAlgn="base">
                <a:spcBef>
                  <a:spcPct val="0"/>
                </a:spcBef>
                <a:spcAft>
                  <a:spcPct val="0"/>
                </a:spcAft>
              </a:pPr>
              <a:t>81</a:t>
            </a:fld>
            <a:endParaRPr lang="en-US">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EB6586-BC17-4A80-9B28-B2539C76BE0D}" type="slidenum">
              <a:rPr lang="en-US">
                <a:cs typeface="Arial" pitchFamily="34" charset="0"/>
              </a:rPr>
              <a:pPr fontAlgn="base">
                <a:spcBef>
                  <a:spcPct val="0"/>
                </a:spcBef>
                <a:spcAft>
                  <a:spcPct val="0"/>
                </a:spcAft>
              </a:pPr>
              <a:t>82</a:t>
            </a:fld>
            <a:endParaRPr lang="en-US">
              <a:cs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9E7804-99EF-4823-9B95-F76077B3D9F5}" type="slidenum">
              <a:rPr lang="en-US">
                <a:cs typeface="Arial" pitchFamily="34" charset="0"/>
              </a:rPr>
              <a:pPr fontAlgn="base">
                <a:spcBef>
                  <a:spcPct val="0"/>
                </a:spcBef>
                <a:spcAft>
                  <a:spcPct val="0"/>
                </a:spcAft>
              </a:pPr>
              <a:t>83</a:t>
            </a:fld>
            <a:endParaRPr lang="en-US">
              <a:cs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5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7DBA1F-3501-49B5-9558-A08AB2603809}" type="slidenum">
              <a:rPr lang="en-US">
                <a:cs typeface="Arial" pitchFamily="34" charset="0"/>
              </a:rPr>
              <a:pPr fontAlgn="base">
                <a:spcBef>
                  <a:spcPct val="0"/>
                </a:spcBef>
                <a:spcAft>
                  <a:spcPct val="0"/>
                </a:spcAft>
              </a:pPr>
              <a:t>84</a:t>
            </a:fld>
            <a:endParaRPr lang="en-US">
              <a:cs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7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84D7F2-32AE-4919-901A-A3C35A70182A}" type="slidenum">
              <a:rPr lang="en-US">
                <a:cs typeface="Arial" pitchFamily="34" charset="0"/>
              </a:rPr>
              <a:pPr fontAlgn="base">
                <a:spcBef>
                  <a:spcPct val="0"/>
                </a:spcBef>
                <a:spcAft>
                  <a:spcPct val="0"/>
                </a:spcAft>
              </a:pPr>
              <a:t>85</a:t>
            </a:fld>
            <a:endParaRPr lang="en-US">
              <a:cs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9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4F65C8-2DC1-4DD9-8099-BDBC524E9A99}" type="slidenum">
              <a:rPr lang="en-US">
                <a:cs typeface="Arial" pitchFamily="34" charset="0"/>
              </a:rPr>
              <a:pPr fontAlgn="base">
                <a:spcBef>
                  <a:spcPct val="0"/>
                </a:spcBef>
                <a:spcAft>
                  <a:spcPct val="0"/>
                </a:spcAft>
              </a:pPr>
              <a:t>86</a:t>
            </a:fld>
            <a:endParaRPr lang="en-US">
              <a:cs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5CF347-9203-4227-B31D-361CC85427F1}" type="slidenum">
              <a:rPr lang="en-US">
                <a:cs typeface="Arial" pitchFamily="34" charset="0"/>
              </a:rPr>
              <a:pPr fontAlgn="base">
                <a:spcBef>
                  <a:spcPct val="0"/>
                </a:spcBef>
                <a:spcAft>
                  <a:spcPct val="0"/>
                </a:spcAft>
              </a:pPr>
              <a:t>87</a:t>
            </a:fld>
            <a:endParaRPr lang="en-US">
              <a:cs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3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4CC748-E268-4A53-905E-2B8D83CACCE2}" type="slidenum">
              <a:rPr lang="en-US">
                <a:cs typeface="Arial" pitchFamily="34" charset="0"/>
              </a:rPr>
              <a:pPr fontAlgn="base">
                <a:spcBef>
                  <a:spcPct val="0"/>
                </a:spcBef>
                <a:spcAft>
                  <a:spcPct val="0"/>
                </a:spcAft>
              </a:pPr>
              <a:t>88</a:t>
            </a:fld>
            <a:endParaRPr lang="en-US">
              <a:cs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p:cNvSpPr>
          <p:nvPr>
            <p:ph type="sldImg"/>
          </p:nvPr>
        </p:nvSpPr>
        <p:spPr bwMode="auto">
          <a:noFill/>
          <a:ln>
            <a:solidFill>
              <a:srgbClr val="000000"/>
            </a:solidFill>
            <a:miter lim="800000"/>
            <a:headEnd/>
            <a:tailEnd/>
          </a:ln>
        </p:spPr>
      </p:sp>
      <p:sp>
        <p:nvSpPr>
          <p:cNvPr id="195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5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D9DCF6-6B98-4E45-A4CB-6978FD93B994}" type="slidenum">
              <a:rPr lang="en-US">
                <a:cs typeface="Arial" pitchFamily="34" charset="0"/>
              </a:rPr>
              <a:pPr fontAlgn="base">
                <a:spcBef>
                  <a:spcPct val="0"/>
                </a:spcBef>
                <a:spcAft>
                  <a:spcPct val="0"/>
                </a:spcAft>
              </a:pPr>
              <a:t>89</a:t>
            </a:fld>
            <a:endParaRPr lang="en-US">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ACBC7C-179D-4E4D-BBBE-C78BC7E22ACC}" type="slidenum">
              <a:rPr lang="en-US">
                <a:cs typeface="Arial" pitchFamily="34" charset="0"/>
              </a:rPr>
              <a:pPr fontAlgn="base">
                <a:spcBef>
                  <a:spcPct val="0"/>
                </a:spcBef>
                <a:spcAft>
                  <a:spcPct val="0"/>
                </a:spcAft>
              </a:pPr>
              <a:t>9</a:t>
            </a:fld>
            <a:endParaRPr lang="en-US">
              <a:cs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7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EC1053-338F-4790-8CE6-BB7E8599A560}" type="slidenum">
              <a:rPr lang="en-US">
                <a:cs typeface="Arial" pitchFamily="34" charset="0"/>
              </a:rPr>
              <a:pPr fontAlgn="base">
                <a:spcBef>
                  <a:spcPct val="0"/>
                </a:spcBef>
                <a:spcAft>
                  <a:spcPct val="0"/>
                </a:spcAft>
              </a:pPr>
              <a:t>90</a:t>
            </a:fld>
            <a:endParaRPr lang="en-US">
              <a:cs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9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76D1D8-6D87-4D31-9BE5-0B7A0C118195}" type="slidenum">
              <a:rPr lang="en-US">
                <a:cs typeface="Arial" pitchFamily="34" charset="0"/>
              </a:rPr>
              <a:pPr fontAlgn="base">
                <a:spcBef>
                  <a:spcPct val="0"/>
                </a:spcBef>
                <a:spcAft>
                  <a:spcPct val="0"/>
                </a:spcAft>
              </a:pPr>
              <a:t>91</a:t>
            </a:fld>
            <a:endParaRPr lang="en-US">
              <a:cs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307AAC-30D4-4E64-9071-498A7E97EF16}" type="slidenum">
              <a:rPr lang="en-US">
                <a:cs typeface="Arial" pitchFamily="34" charset="0"/>
              </a:rPr>
              <a:pPr fontAlgn="base">
                <a:spcBef>
                  <a:spcPct val="0"/>
                </a:spcBef>
                <a:spcAft>
                  <a:spcPct val="0"/>
                </a:spcAft>
              </a:pPr>
              <a:t>92</a:t>
            </a:fld>
            <a:endParaRPr lang="en-US">
              <a:cs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3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D49726-5F70-48FD-B5DF-E020113AB94A}" type="slidenum">
              <a:rPr lang="en-US">
                <a:cs typeface="Arial" pitchFamily="34" charset="0"/>
              </a:rPr>
              <a:pPr fontAlgn="base">
                <a:spcBef>
                  <a:spcPct val="0"/>
                </a:spcBef>
                <a:spcAft>
                  <a:spcPct val="0"/>
                </a:spcAft>
              </a:pPr>
              <a:t>93</a:t>
            </a:fld>
            <a:endParaRPr lang="en-US">
              <a:cs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5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493E7F-685C-4B23-AAC5-0C69D12BD042}" type="slidenum">
              <a:rPr lang="en-US">
                <a:cs typeface="Arial" pitchFamily="34" charset="0"/>
              </a:rPr>
              <a:pPr fontAlgn="base">
                <a:spcBef>
                  <a:spcPct val="0"/>
                </a:spcBef>
                <a:spcAft>
                  <a:spcPct val="0"/>
                </a:spcAft>
              </a:pPr>
              <a:t>94</a:t>
            </a:fld>
            <a:endParaRPr lang="en-US">
              <a:cs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p:spPr>
      </p:sp>
      <p:sp>
        <p:nvSpPr>
          <p:cNvPr id="207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Youthinmind-technical and readable (parent-friendly)</a:t>
            </a:r>
          </a:p>
        </p:txBody>
      </p:sp>
      <p:sp>
        <p:nvSpPr>
          <p:cNvPr id="207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8DD92E-B721-436C-8103-547D5E0CC0B6}" type="slidenum">
              <a:rPr lang="en-US">
                <a:cs typeface="Arial" pitchFamily="34" charset="0"/>
              </a:rPr>
              <a:pPr fontAlgn="base">
                <a:spcBef>
                  <a:spcPct val="0"/>
                </a:spcBef>
                <a:spcAft>
                  <a:spcPct val="0"/>
                </a:spcAft>
              </a:pPr>
              <a:t>95</a:t>
            </a:fld>
            <a:endParaRPr lang="en-US">
              <a:cs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Internalizing, externalizing, and prosocial NOT conduct and hyperactivity/inattention</a:t>
            </a:r>
          </a:p>
        </p:txBody>
      </p:sp>
      <p:sp>
        <p:nvSpPr>
          <p:cNvPr id="209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E0787B-4F24-4C38-B118-EA1576BCCC8C}" type="slidenum">
              <a:rPr lang="en-US">
                <a:cs typeface="Arial" pitchFamily="34" charset="0"/>
              </a:rPr>
              <a:pPr fontAlgn="base">
                <a:spcBef>
                  <a:spcPct val="0"/>
                </a:spcBef>
                <a:spcAft>
                  <a:spcPct val="0"/>
                </a:spcAft>
              </a:pPr>
              <a:t>96</a:t>
            </a:fld>
            <a:endParaRPr lang="en-US">
              <a:cs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Limited-student/self-report, adequate-parent, excellent-teacher</a:t>
            </a:r>
          </a:p>
        </p:txBody>
      </p:sp>
      <p:sp>
        <p:nvSpPr>
          <p:cNvPr id="211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C52483-9226-4885-9B18-A895C1F93327}" type="slidenum">
              <a:rPr lang="en-US">
                <a:cs typeface="Arial" pitchFamily="34" charset="0"/>
              </a:rPr>
              <a:pPr fontAlgn="base">
                <a:spcBef>
                  <a:spcPct val="0"/>
                </a:spcBef>
                <a:spcAft>
                  <a:spcPct val="0"/>
                </a:spcAft>
              </a:pPr>
              <a:t>97</a:t>
            </a:fld>
            <a:endParaRPr lang="en-US">
              <a:cs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noFill/>
          <a:ln>
            <a:solidFill>
              <a:srgbClr val="000000"/>
            </a:solidFill>
            <a:miter lim="800000"/>
            <a:headEnd/>
            <a:tailEnd/>
          </a:ln>
        </p:spPr>
      </p:sp>
      <p:sp>
        <p:nvSpPr>
          <p:cNvPr id="214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Pre-post-on consulting a counselor who frequently uses the SDQ, he found this to be a great measure to determine efficacy of therapy sessions</a:t>
            </a:r>
          </a:p>
        </p:txBody>
      </p:sp>
      <p:sp>
        <p:nvSpPr>
          <p:cNvPr id="214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32D385-015D-4310-BDFA-C3B12DEB69F1}" type="slidenum">
              <a:rPr lang="en-US">
                <a:cs typeface="Arial" pitchFamily="34" charset="0"/>
              </a:rPr>
              <a:pPr fontAlgn="base">
                <a:spcBef>
                  <a:spcPct val="0"/>
                </a:spcBef>
                <a:spcAft>
                  <a:spcPct val="0"/>
                </a:spcAft>
              </a:pPr>
              <a:t>98</a:t>
            </a:fld>
            <a:endParaRPr lang="en-US">
              <a:cs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p:spPr>
      </p:sp>
      <p:sp>
        <p:nvSpPr>
          <p:cNvPr id="216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6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7F9BC0-A881-4DF9-BD3B-43A1A4C57D09}" type="slidenum">
              <a:rPr lang="en-US">
                <a:cs typeface="Arial" pitchFamily="34" charset="0"/>
              </a:rPr>
              <a:pPr fontAlgn="base">
                <a:spcBef>
                  <a:spcPct val="0"/>
                </a:spcBef>
                <a:spcAft>
                  <a:spcPct val="0"/>
                </a:spcAft>
              </a:pPr>
              <a:t>99</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618AFF4B-4B69-4E92-8F0F-80571C9AF2A0}" type="datetime1">
              <a:rPr lang="en-US"/>
              <a:pPr>
                <a:defRPr/>
              </a:pPr>
              <a:t>2/15/2011</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9003B307-B520-4C02-9BA1-1268EFB0F15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1C89AA-C7DA-4D6F-861F-8F19AFD6F0D2}" type="datetime1">
              <a:rPr lang="en-US"/>
              <a:pPr>
                <a:defRPr/>
              </a:pPr>
              <a:t>2/15/2011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D58AA8-EBC9-4181-BC19-AB40A84672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667A1320-1AE5-4F91-AC2A-CEAA351606FB}" type="datetime1">
              <a:rPr lang="en-US"/>
              <a:pPr>
                <a:defRPr/>
              </a:pPr>
              <a:t>2/15/2011</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32B40A6C-BE45-470E-A67E-8925A5A350B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57E49BA-7EA0-447B-8A1C-A2A6CDA604CD}" type="datetime1">
              <a:rPr lang="en-US"/>
              <a:pPr>
                <a:defRPr/>
              </a:pPr>
              <a:t>2/15/2011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ABCDC2B-5765-4285-92F8-D664654478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DBC453D7-C952-4009-B124-0648933F6DAD}" type="datetime1">
              <a:rPr lang="en-US"/>
              <a:pPr>
                <a:defRPr/>
              </a:pPr>
              <a:t>2/15/2011</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92369AFE-F9D2-4BD3-8396-2A6AFAF513E5}"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32634E70-2DCC-4C36-8BF5-C13604F886CC}" type="datetime1">
              <a:rPr lang="en-US"/>
              <a:pPr>
                <a:defRPr/>
              </a:pPr>
              <a:t>2/15/2011</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36064826-2D59-48D8-98B7-B03953B3D897}"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E876999-0B83-413D-B781-538A643462E9}" type="datetime1">
              <a:rPr lang="en-US"/>
              <a:pPr>
                <a:defRPr/>
              </a:pPr>
              <a:t>2/15/2011</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D923C0FF-CAC6-4ED3-A24C-17A37DED4DD8}"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457AC8E-F972-42AD-920B-4172DF5F196B}" type="datetime1">
              <a:rPr lang="en-US"/>
              <a:pPr>
                <a:defRPr/>
              </a:pPr>
              <a:t>2/15/2011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E8610ED-28D0-4E58-BACA-B9BA4875CC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B7867A-B3ED-4C05-BEFB-C8F2F9974096}" type="datetime1">
              <a:rPr lang="en-US"/>
              <a:pPr>
                <a:defRPr/>
              </a:pPr>
              <a:t>2/15/2011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7A8FFC6D-F44A-4A68-8E67-321AAE6DE1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DD74AF3-FCD8-4C17-9472-0478BEC37AB9}" type="datetime1">
              <a:rPr lang="en-US"/>
              <a:pPr>
                <a:defRPr/>
              </a:pPr>
              <a:t>2/15/2011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A748F5F-0431-4505-9A6A-CA175AC95B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E235FA84-6871-4149-8123-01ECE151C511}" type="datetime1">
              <a:rPr lang="en-US"/>
              <a:pPr>
                <a:defRPr/>
              </a:pPr>
              <a:t>2/15/2011</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391B3B2E-5297-48E8-BFC0-3422A134A970}"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A91DFED5-05C0-4FE6-966F-52AA6A57747F}" type="datetime1">
              <a:rPr lang="en-US"/>
              <a:pPr>
                <a:defRPr/>
              </a:pPr>
              <a:t>2/15/2011</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F118CCA5-8F47-450F-A6F8-3AB85AD3C8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7" r:id="rId2"/>
    <p:sldLayoutId id="2147483759" r:id="rId3"/>
    <p:sldLayoutId id="2147483760" r:id="rId4"/>
    <p:sldLayoutId id="2147483761" r:id="rId5"/>
    <p:sldLayoutId id="2147483756" r:id="rId6"/>
    <p:sldLayoutId id="2147483762" r:id="rId7"/>
    <p:sldLayoutId id="2147483755" r:id="rId8"/>
    <p:sldLayoutId id="2147483763" r:id="rId9"/>
    <p:sldLayoutId id="2147483754" r:id="rId10"/>
    <p:sldLayoutId id="2147483764" r:id="rId11"/>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a:defRPr>
      </a:lvl2pPr>
      <a:lvl3pPr algn="l" rtl="0" fontAlgn="base">
        <a:spcBef>
          <a:spcPct val="0"/>
        </a:spcBef>
        <a:spcAft>
          <a:spcPct val="0"/>
        </a:spcAft>
        <a:defRPr sz="4400">
          <a:solidFill>
            <a:schemeClr val="tx2"/>
          </a:solidFill>
          <a:latin typeface="Tw Cen MT"/>
        </a:defRPr>
      </a:lvl3pPr>
      <a:lvl4pPr algn="l" rtl="0" fontAlgn="base">
        <a:spcBef>
          <a:spcPct val="0"/>
        </a:spcBef>
        <a:spcAft>
          <a:spcPct val="0"/>
        </a:spcAft>
        <a:defRPr sz="4400">
          <a:solidFill>
            <a:schemeClr val="tx2"/>
          </a:solidFill>
          <a:latin typeface="Tw Cen MT"/>
        </a:defRPr>
      </a:lvl4pPr>
      <a:lvl5pPr algn="l" rtl="0" fontAlgn="base">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aimsweb.com/"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sdqinfo.org/"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sdqinfo.org/"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www.youthinmind.info/" TargetMode="External"/><Relationship Id="rId4" Type="http://schemas.openxmlformats.org/officeDocument/2006/relationships/hyperlink" Target="http://www.sdqscore.org/"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sdqscore.org/"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youthinmind.info/" TargetMode="External"/><Relationship Id="rId7" Type="http://schemas.openxmlformats.org/officeDocument/2006/relationships/image" Target="../media/image35.jpeg"/><Relationship Id="rId2" Type="http://schemas.openxmlformats.org/officeDocument/2006/relationships/notesSlide" Target="../notesSlides/notesSlide95.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581400"/>
            <a:ext cx="7315200" cy="2209800"/>
          </a:xfrm>
        </p:spPr>
        <p:txBody>
          <a:bodyPr>
            <a:normAutofit fontScale="90000"/>
          </a:bodyPr>
          <a:lstStyle/>
          <a:p>
            <a:pPr algn="ctr" fontAlgn="auto">
              <a:spcAft>
                <a:spcPts val="0"/>
              </a:spcAft>
              <a:defRPr/>
            </a:pPr>
            <a:r>
              <a:rPr lang="en-US" dirty="0" smtClean="0"/>
              <a:t>Overview and Application of Common</a:t>
            </a:r>
            <a:br>
              <a:rPr lang="en-US" dirty="0" smtClean="0"/>
            </a:br>
            <a:r>
              <a:rPr lang="en-US" dirty="0" smtClean="0"/>
              <a:t> Social-Emotional Screeners</a:t>
            </a:r>
            <a:endParaRPr lang="en-US" dirty="0"/>
          </a:p>
        </p:txBody>
      </p:sp>
      <p:sp>
        <p:nvSpPr>
          <p:cNvPr id="14338" name="Subtitle 2"/>
          <p:cNvSpPr>
            <a:spLocks noGrp="1"/>
          </p:cNvSpPr>
          <p:nvPr>
            <p:ph type="subTitle" idx="1"/>
          </p:nvPr>
        </p:nvSpPr>
        <p:spPr>
          <a:xfrm>
            <a:off x="2362200" y="6049963"/>
            <a:ext cx="6705600" cy="685800"/>
          </a:xfrm>
        </p:spPr>
        <p:txBody>
          <a:bodyPr/>
          <a:lstStyle/>
          <a:p>
            <a:r>
              <a:rPr lang="en-US" dirty="0" smtClean="0"/>
              <a:t>Northern Illinois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12775" y="228600"/>
            <a:ext cx="8153400" cy="990600"/>
          </a:xfrm>
        </p:spPr>
        <p:txBody>
          <a:bodyPr/>
          <a:lstStyle/>
          <a:p>
            <a:r>
              <a:rPr lang="en-US" smtClean="0"/>
              <a:t>SSBD: Overview</a:t>
            </a:r>
          </a:p>
        </p:txBody>
      </p:sp>
      <p:sp>
        <p:nvSpPr>
          <p:cNvPr id="4" name="Slide Number Placeholder 3"/>
          <p:cNvSpPr>
            <a:spLocks noGrp="1"/>
          </p:cNvSpPr>
          <p:nvPr>
            <p:ph type="sldNum" sz="quarter" idx="12"/>
          </p:nvPr>
        </p:nvSpPr>
        <p:spPr/>
        <p:txBody>
          <a:bodyPr>
            <a:normAutofit fontScale="85000" lnSpcReduction="20000"/>
          </a:bodyPr>
          <a:lstStyle/>
          <a:p>
            <a:pPr>
              <a:defRPr/>
            </a:pPr>
            <a:fld id="{C3FB19CE-80E3-4313-B739-55E2C988E6DA}" type="slidenum">
              <a:rPr lang="en-US"/>
              <a:pPr>
                <a:defRPr/>
              </a:pPr>
              <a:t>10</a:t>
            </a:fld>
            <a:endParaRPr lang="en-US"/>
          </a:p>
        </p:txBody>
      </p:sp>
      <p:sp>
        <p:nvSpPr>
          <p:cNvPr id="32771" name="Content Placeholder 2"/>
          <p:cNvSpPr>
            <a:spLocks noGrp="1"/>
          </p:cNvSpPr>
          <p:nvPr>
            <p:ph sz="quarter" idx="1"/>
          </p:nvPr>
        </p:nvSpPr>
        <p:spPr>
          <a:xfrm>
            <a:off x="457200" y="1219200"/>
            <a:ext cx="8229600" cy="5105400"/>
          </a:xfrm>
        </p:spPr>
        <p:txBody>
          <a:bodyPr/>
          <a:lstStyle/>
          <a:p>
            <a:endParaRPr lang="en-US" smtClean="0"/>
          </a:p>
          <a:p>
            <a:r>
              <a:rPr lang="en-US" smtClean="0"/>
              <a:t>Three-stage, gated screening system that identifies students with internalizing and externalizing behaviors.</a:t>
            </a:r>
          </a:p>
          <a:p>
            <a:pPr lvl="1"/>
            <a:r>
              <a:rPr lang="en-US" smtClean="0"/>
              <a:t>Stage 1: Teacher Screening</a:t>
            </a:r>
          </a:p>
          <a:p>
            <a:pPr lvl="1"/>
            <a:r>
              <a:rPr lang="en-US" smtClean="0"/>
              <a:t>Stage 2: Teacher Ratings</a:t>
            </a:r>
          </a:p>
          <a:p>
            <a:pPr lvl="1"/>
            <a:r>
              <a:rPr lang="en-US" smtClean="0"/>
              <a:t>Stage 3: Behavioral Observation </a:t>
            </a:r>
          </a:p>
          <a:p>
            <a:r>
              <a:rPr lang="en-US" smtClean="0"/>
              <a:t>Intended for elementary-aged students</a:t>
            </a:r>
          </a:p>
          <a:p>
            <a:r>
              <a:rPr lang="en-US" smtClean="0"/>
              <a:t>Completed by teachers and school psychologists (or other school professional)</a:t>
            </a:r>
          </a:p>
          <a:p>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fontAlgn="auto">
              <a:spcAft>
                <a:spcPts val="0"/>
              </a:spcAft>
              <a:defRPr/>
            </a:pPr>
            <a:r>
              <a:rPr lang="en-US" dirty="0" smtClean="0"/>
              <a:t>Conclusions and Wrap up</a:t>
            </a:r>
            <a:br>
              <a:rPr lang="en-US" dirty="0" smtClean="0"/>
            </a:br>
            <a:r>
              <a:rPr lang="en-US" dirty="0" smtClean="0"/>
              <a:t/>
            </a:r>
            <a:br>
              <a:rPr lang="en-US" dirty="0" smtClean="0"/>
            </a:br>
            <a:r>
              <a:rPr lang="en-US" dirty="0" smtClean="0"/>
              <a:t>Questions?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r>
              <a:rPr lang="en-US" smtClean="0"/>
              <a:t>SSBD: Cost</a:t>
            </a:r>
          </a:p>
        </p:txBody>
      </p:sp>
      <p:sp>
        <p:nvSpPr>
          <p:cNvPr id="3" name="Slide Number Placeholder 2"/>
          <p:cNvSpPr>
            <a:spLocks noGrp="1"/>
          </p:cNvSpPr>
          <p:nvPr>
            <p:ph type="sldNum" sz="quarter" idx="12"/>
          </p:nvPr>
        </p:nvSpPr>
        <p:spPr/>
        <p:txBody>
          <a:bodyPr>
            <a:normAutofit fontScale="85000" lnSpcReduction="20000"/>
          </a:bodyPr>
          <a:lstStyle/>
          <a:p>
            <a:pPr>
              <a:defRPr/>
            </a:pPr>
            <a:fld id="{906B3A98-0038-4BC6-9A90-4C7DB00EA15E}" type="slidenum">
              <a:rPr lang="en-US"/>
              <a:pPr>
                <a:defRPr/>
              </a:pPr>
              <a:t>11</a:t>
            </a:fld>
            <a:endParaRPr lang="en-US"/>
          </a:p>
        </p:txBody>
      </p:sp>
      <p:sp>
        <p:nvSpPr>
          <p:cNvPr id="34819" name="Content Placeholder 3"/>
          <p:cNvSpPr>
            <a:spLocks noGrp="1"/>
          </p:cNvSpPr>
          <p:nvPr>
            <p:ph sz="quarter" idx="1"/>
          </p:nvPr>
        </p:nvSpPr>
        <p:spPr>
          <a:xfrm>
            <a:off x="612775" y="1600200"/>
            <a:ext cx="8153400" cy="4495800"/>
          </a:xfrm>
        </p:spPr>
        <p:txBody>
          <a:bodyPr/>
          <a:lstStyle/>
          <a:p>
            <a:r>
              <a:rPr lang="en-US" smtClean="0"/>
              <a:t>Cost: $130</a:t>
            </a:r>
          </a:p>
          <a:p>
            <a:r>
              <a:rPr lang="en-US" smtClean="0"/>
              <a:t>SSBD includes: </a:t>
            </a:r>
          </a:p>
          <a:p>
            <a:pPr lvl="1"/>
            <a:r>
              <a:rPr lang="en-US" smtClean="0"/>
              <a:t>User’s Guide</a:t>
            </a:r>
          </a:p>
          <a:p>
            <a:pPr lvl="1"/>
            <a:r>
              <a:rPr lang="en-US" smtClean="0"/>
              <a:t>Administration Manual</a:t>
            </a:r>
          </a:p>
          <a:p>
            <a:pPr lvl="1"/>
            <a:r>
              <a:rPr lang="en-US" smtClean="0"/>
              <a:t>Observer Training Manual </a:t>
            </a:r>
          </a:p>
          <a:p>
            <a:pPr lvl="2"/>
            <a:r>
              <a:rPr lang="en-US" smtClean="0"/>
              <a:t>including a video tape and cassette tape</a:t>
            </a:r>
          </a:p>
          <a:p>
            <a:pPr lvl="1"/>
            <a:r>
              <a:rPr lang="en-US" smtClean="0"/>
              <a:t>Technical Manual</a:t>
            </a:r>
          </a:p>
          <a:p>
            <a:pPr lvl="1"/>
            <a:r>
              <a:rPr lang="en-US" smtClean="0"/>
              <a:t>Reproducible forms used in Stages 1-3</a:t>
            </a:r>
          </a:p>
          <a:p>
            <a:endParaRPr lang="en-US" smtClean="0"/>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r>
              <a:rPr lang="en-US" smtClean="0"/>
              <a:t>Administration: Stage One</a:t>
            </a:r>
          </a:p>
        </p:txBody>
      </p:sp>
      <p:sp>
        <p:nvSpPr>
          <p:cNvPr id="4" name="Slide Number Placeholder 3"/>
          <p:cNvSpPr>
            <a:spLocks noGrp="1"/>
          </p:cNvSpPr>
          <p:nvPr>
            <p:ph type="sldNum" sz="quarter" idx="12"/>
          </p:nvPr>
        </p:nvSpPr>
        <p:spPr/>
        <p:txBody>
          <a:bodyPr>
            <a:normAutofit fontScale="85000" lnSpcReduction="20000"/>
          </a:bodyPr>
          <a:lstStyle/>
          <a:p>
            <a:pPr>
              <a:defRPr/>
            </a:pPr>
            <a:fld id="{3BFEBFD4-A354-40B5-95DB-271DEAE2D549}" type="slidenum">
              <a:rPr lang="en-US"/>
              <a:pPr>
                <a:defRPr/>
              </a:pPr>
              <a:t>12</a:t>
            </a:fld>
            <a:endParaRPr lang="en-US"/>
          </a:p>
        </p:txBody>
      </p:sp>
      <p:sp>
        <p:nvSpPr>
          <p:cNvPr id="36867" name="Content Placeholder 2"/>
          <p:cNvSpPr>
            <a:spLocks noGrp="1"/>
          </p:cNvSpPr>
          <p:nvPr>
            <p:ph sz="quarter" idx="1"/>
          </p:nvPr>
        </p:nvSpPr>
        <p:spPr>
          <a:xfrm>
            <a:off x="457200" y="1371600"/>
            <a:ext cx="8229600" cy="4525963"/>
          </a:xfrm>
        </p:spPr>
        <p:txBody>
          <a:bodyPr/>
          <a:lstStyle/>
          <a:p>
            <a:endParaRPr lang="en-US" smtClean="0"/>
          </a:p>
          <a:p>
            <a:r>
              <a:rPr lang="en-US" smtClean="0"/>
              <a:t>Completed by teacher</a:t>
            </a:r>
          </a:p>
          <a:p>
            <a:r>
              <a:rPr lang="en-US" smtClean="0"/>
              <a:t>Identify and rank order students that display internalizing and externalizing behaviors</a:t>
            </a:r>
          </a:p>
          <a:p>
            <a:pPr lvl="1"/>
            <a:r>
              <a:rPr lang="en-US" smtClean="0"/>
              <a:t>10 students each</a:t>
            </a:r>
          </a:p>
          <a:p>
            <a:r>
              <a:rPr lang="en-US" smtClean="0"/>
              <a:t>Rank order the students based on severity of behavior</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Users\Owner\Pictures\My Scans\2010-12 (Dec)\SSBD Rank.jpg"/>
          <p:cNvPicPr>
            <a:picLocks noChangeAspect="1" noChangeArrowheads="1"/>
          </p:cNvPicPr>
          <p:nvPr/>
        </p:nvPicPr>
        <p:blipFill>
          <a:blip r:embed="rId3" cstate="print"/>
          <a:srcRect l="2362" r="7874" b="8791"/>
          <a:stretch>
            <a:fillRect/>
          </a:stretch>
        </p:blipFill>
        <p:spPr bwMode="auto">
          <a:xfrm>
            <a:off x="1295400" y="0"/>
            <a:ext cx="628015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FEC118B8-DEA1-42DF-B75D-6300DE56146F}"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2775" y="228600"/>
            <a:ext cx="8153400" cy="990600"/>
          </a:xfrm>
        </p:spPr>
        <p:txBody>
          <a:bodyPr/>
          <a:lstStyle/>
          <a:p>
            <a:r>
              <a:rPr lang="en-US" smtClean="0"/>
              <a:t>Administration: Stage Two</a:t>
            </a:r>
          </a:p>
        </p:txBody>
      </p:sp>
      <p:sp>
        <p:nvSpPr>
          <p:cNvPr id="4" name="Slide Number Placeholder 3"/>
          <p:cNvSpPr>
            <a:spLocks noGrp="1"/>
          </p:cNvSpPr>
          <p:nvPr>
            <p:ph type="sldNum" sz="quarter" idx="12"/>
          </p:nvPr>
        </p:nvSpPr>
        <p:spPr/>
        <p:txBody>
          <a:bodyPr>
            <a:normAutofit fontScale="85000" lnSpcReduction="20000"/>
          </a:bodyPr>
          <a:lstStyle/>
          <a:p>
            <a:pPr>
              <a:defRPr/>
            </a:pPr>
            <a:fld id="{D294F05A-1537-451E-87CB-7C5B682EC4DF}" type="slidenum">
              <a:rPr lang="en-US"/>
              <a:pPr>
                <a:defRPr/>
              </a:pPr>
              <a:t>14</a:t>
            </a:fld>
            <a:endParaRPr lang="en-US"/>
          </a:p>
        </p:txBody>
      </p:sp>
      <p:sp>
        <p:nvSpPr>
          <p:cNvPr id="40963" name="Content Placeholder 2"/>
          <p:cNvSpPr>
            <a:spLocks noGrp="1"/>
          </p:cNvSpPr>
          <p:nvPr>
            <p:ph sz="quarter" idx="1"/>
          </p:nvPr>
        </p:nvSpPr>
        <p:spPr>
          <a:xfrm>
            <a:off x="457200" y="1219200"/>
            <a:ext cx="8229600" cy="5181600"/>
          </a:xfrm>
        </p:spPr>
        <p:txBody>
          <a:bodyPr/>
          <a:lstStyle/>
          <a:p>
            <a:pPr>
              <a:lnSpc>
                <a:spcPct val="90000"/>
              </a:lnSpc>
            </a:pPr>
            <a:endParaRPr lang="en-US" sz="2500" smtClean="0"/>
          </a:p>
          <a:p>
            <a:pPr>
              <a:lnSpc>
                <a:spcPct val="90000"/>
              </a:lnSpc>
            </a:pPr>
            <a:r>
              <a:rPr lang="en-US" sz="2500" smtClean="0"/>
              <a:t>Teacher completes two measures on the top three ranked students on </a:t>
            </a:r>
            <a:r>
              <a:rPr lang="en-US" sz="2500" i="1" smtClean="0"/>
              <a:t>each</a:t>
            </a:r>
            <a:r>
              <a:rPr lang="en-US" sz="2500" smtClean="0"/>
              <a:t> list</a:t>
            </a:r>
          </a:p>
          <a:p>
            <a:pPr>
              <a:lnSpc>
                <a:spcPct val="90000"/>
              </a:lnSpc>
            </a:pPr>
            <a:r>
              <a:rPr lang="en-US" sz="2500" b="1" smtClean="0"/>
              <a:t>Critical Events Checklist</a:t>
            </a:r>
          </a:p>
          <a:p>
            <a:pPr lvl="1">
              <a:lnSpc>
                <a:spcPct val="90000"/>
              </a:lnSpc>
            </a:pPr>
            <a:r>
              <a:rPr lang="en-US" sz="2200" smtClean="0"/>
              <a:t>33 externalizing and internalizing behaviors </a:t>
            </a:r>
          </a:p>
          <a:p>
            <a:pPr lvl="1">
              <a:lnSpc>
                <a:spcPct val="90000"/>
              </a:lnSpc>
            </a:pPr>
            <a:r>
              <a:rPr lang="en-US" sz="2200" smtClean="0"/>
              <a:t>Past 6 months</a:t>
            </a:r>
            <a:endParaRPr lang="en-US" sz="2200" b="1" smtClean="0"/>
          </a:p>
          <a:p>
            <a:pPr>
              <a:lnSpc>
                <a:spcPct val="90000"/>
              </a:lnSpc>
            </a:pPr>
            <a:r>
              <a:rPr lang="en-US" sz="2500" b="1" smtClean="0"/>
              <a:t>Combined Frequency Index</a:t>
            </a:r>
          </a:p>
          <a:p>
            <a:pPr lvl="1">
              <a:lnSpc>
                <a:spcPct val="90000"/>
              </a:lnSpc>
            </a:pPr>
            <a:r>
              <a:rPr lang="en-US" sz="2200" smtClean="0"/>
              <a:t>5-point Likert scale ranging from 1 (never) to 5 (frequently)</a:t>
            </a:r>
            <a:endParaRPr lang="en-US" sz="2400" b="1" smtClean="0"/>
          </a:p>
          <a:p>
            <a:pPr lvl="1">
              <a:lnSpc>
                <a:spcPct val="90000"/>
              </a:lnSpc>
            </a:pPr>
            <a:r>
              <a:rPr lang="en-US" sz="2200" smtClean="0"/>
              <a:t>12 adaptive behaviors</a:t>
            </a:r>
          </a:p>
          <a:p>
            <a:pPr lvl="1">
              <a:lnSpc>
                <a:spcPct val="90000"/>
              </a:lnSpc>
            </a:pPr>
            <a:r>
              <a:rPr lang="en-US" sz="2200" smtClean="0"/>
              <a:t>11 maladaptive behaviors</a:t>
            </a:r>
          </a:p>
          <a:p>
            <a:pPr>
              <a:lnSpc>
                <a:spcPct val="90000"/>
              </a:lnSpc>
            </a:pPr>
            <a:r>
              <a:rPr lang="en-US" sz="2500" smtClean="0"/>
              <a:t>If scores on the checklists exceed normative criteria and cutoff scores, student moves on to Stage Three</a:t>
            </a:r>
          </a:p>
          <a:p>
            <a:pPr>
              <a:lnSpc>
                <a:spcPct val="90000"/>
              </a:lnSpc>
            </a:pPr>
            <a:endParaRPr lang="en-US" sz="25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C:\Users\Owner\Pictures\My Scans\2010-12 (Dec)\Critical Events Checklist.jpg"/>
          <p:cNvPicPr>
            <a:picLocks noChangeAspect="1" noChangeArrowheads="1"/>
          </p:cNvPicPr>
          <p:nvPr/>
        </p:nvPicPr>
        <p:blipFill>
          <a:blip r:embed="rId3" cstate="print"/>
          <a:srcRect b="5376"/>
          <a:stretch>
            <a:fillRect/>
          </a:stretch>
        </p:blipFill>
        <p:spPr bwMode="auto">
          <a:xfrm>
            <a:off x="1325563" y="0"/>
            <a:ext cx="6523037"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069B4419-F2FB-4A94-B31F-9F70719F34B3}"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Users\Owner\Pictures\My Scans\2010-12 (Dec)\Combined Frequency Index.jpg"/>
          <p:cNvPicPr>
            <a:picLocks noChangeAspect="1" noChangeArrowheads="1"/>
          </p:cNvPicPr>
          <p:nvPr/>
        </p:nvPicPr>
        <p:blipFill>
          <a:blip r:embed="rId3" cstate="print"/>
          <a:srcRect l="8846" r="9583" b="10001"/>
          <a:stretch>
            <a:fillRect/>
          </a:stretch>
        </p:blipFill>
        <p:spPr bwMode="auto">
          <a:xfrm>
            <a:off x="1066800" y="0"/>
            <a:ext cx="7027863"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F4066C60-E660-4AD5-B3AE-B2ACE351DD19}"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12775" y="228600"/>
            <a:ext cx="8153400" cy="990600"/>
          </a:xfrm>
        </p:spPr>
        <p:txBody>
          <a:bodyPr/>
          <a:lstStyle/>
          <a:p>
            <a:r>
              <a:rPr lang="en-US" smtClean="0"/>
              <a:t>Administration: Stage Three</a:t>
            </a:r>
          </a:p>
        </p:txBody>
      </p:sp>
      <p:sp>
        <p:nvSpPr>
          <p:cNvPr id="4" name="Slide Number Placeholder 3"/>
          <p:cNvSpPr>
            <a:spLocks noGrp="1"/>
          </p:cNvSpPr>
          <p:nvPr>
            <p:ph type="sldNum" sz="quarter" idx="12"/>
          </p:nvPr>
        </p:nvSpPr>
        <p:spPr/>
        <p:txBody>
          <a:bodyPr>
            <a:normAutofit fontScale="85000" lnSpcReduction="20000"/>
          </a:bodyPr>
          <a:lstStyle/>
          <a:p>
            <a:pPr>
              <a:defRPr/>
            </a:pPr>
            <a:fld id="{5F2BD809-78D8-4B32-823F-843DC18DDD93}" type="slidenum">
              <a:rPr lang="en-US"/>
              <a:pPr>
                <a:defRPr/>
              </a:pPr>
              <a:t>17</a:t>
            </a:fld>
            <a:endParaRPr lang="en-US"/>
          </a:p>
        </p:txBody>
      </p:sp>
      <p:sp>
        <p:nvSpPr>
          <p:cNvPr id="47107" name="Content Placeholder 2"/>
          <p:cNvSpPr>
            <a:spLocks noGrp="1"/>
          </p:cNvSpPr>
          <p:nvPr>
            <p:ph sz="quarter" idx="1"/>
          </p:nvPr>
        </p:nvSpPr>
        <p:spPr>
          <a:xfrm>
            <a:off x="457200" y="1143000"/>
            <a:ext cx="8229600" cy="5181600"/>
          </a:xfrm>
        </p:spPr>
        <p:txBody>
          <a:bodyPr/>
          <a:lstStyle/>
          <a:p>
            <a:pPr>
              <a:lnSpc>
                <a:spcPct val="80000"/>
              </a:lnSpc>
            </a:pPr>
            <a:endParaRPr lang="en-US" sz="2700" smtClean="0"/>
          </a:p>
          <a:p>
            <a:pPr>
              <a:lnSpc>
                <a:spcPct val="80000"/>
              </a:lnSpc>
            </a:pPr>
            <a:r>
              <a:rPr lang="en-US" sz="2700" smtClean="0"/>
              <a:t>Observations completed by school psychologist, or other trained school professional</a:t>
            </a:r>
          </a:p>
          <a:p>
            <a:pPr>
              <a:lnSpc>
                <a:spcPct val="80000"/>
              </a:lnSpc>
            </a:pPr>
            <a:r>
              <a:rPr lang="en-US" sz="2700" b="1" smtClean="0"/>
              <a:t>Academic Engaged Time Observation</a:t>
            </a:r>
          </a:p>
          <a:p>
            <a:pPr lvl="1">
              <a:lnSpc>
                <a:spcPct val="80000"/>
              </a:lnSpc>
            </a:pPr>
            <a:r>
              <a:rPr lang="en-US" sz="2400" smtClean="0"/>
              <a:t>Two 15-20 minute independent seatwork periods</a:t>
            </a:r>
          </a:p>
          <a:p>
            <a:pPr lvl="1">
              <a:lnSpc>
                <a:spcPct val="80000"/>
              </a:lnSpc>
            </a:pPr>
            <a:r>
              <a:rPr lang="en-US" sz="2400" smtClean="0"/>
              <a:t>Record amount of time student is academically engaged</a:t>
            </a:r>
          </a:p>
          <a:p>
            <a:pPr lvl="1">
              <a:lnSpc>
                <a:spcPct val="80000"/>
              </a:lnSpc>
            </a:pPr>
            <a:endParaRPr lang="en-US" sz="2400" smtClean="0"/>
          </a:p>
          <a:p>
            <a:pPr>
              <a:lnSpc>
                <a:spcPct val="80000"/>
              </a:lnSpc>
            </a:pPr>
            <a:r>
              <a:rPr lang="en-US" sz="2700" b="1" smtClean="0"/>
              <a:t>Peer Social Behavior Observation</a:t>
            </a:r>
          </a:p>
          <a:p>
            <a:pPr lvl="1">
              <a:lnSpc>
                <a:spcPct val="80000"/>
              </a:lnSpc>
            </a:pPr>
            <a:r>
              <a:rPr lang="en-US" sz="2400" smtClean="0"/>
              <a:t>Assess student’s social behavior during recess</a:t>
            </a:r>
          </a:p>
          <a:p>
            <a:pPr lvl="1">
              <a:lnSpc>
                <a:spcPct val="80000"/>
              </a:lnSpc>
            </a:pPr>
            <a:r>
              <a:rPr lang="en-US" sz="2400" smtClean="0"/>
              <a:t>Social Engagement, Participation, Parallel Play, and Alone</a:t>
            </a:r>
          </a:p>
          <a:p>
            <a:pPr>
              <a:lnSpc>
                <a:spcPct val="80000"/>
              </a:lnSpc>
            </a:pPr>
            <a:endParaRPr lang="en-US" sz="27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Users\Owner\Pictures\My Scans\2010-12 (Dec)\Academic Engaged Time.jpg"/>
          <p:cNvPicPr>
            <a:picLocks noChangeAspect="1" noChangeArrowheads="1"/>
          </p:cNvPicPr>
          <p:nvPr/>
        </p:nvPicPr>
        <p:blipFill>
          <a:blip r:embed="rId3" cstate="print"/>
          <a:srcRect l="10814" t="3333" r="8685" b="10770"/>
          <a:stretch>
            <a:fillRect/>
          </a:stretch>
        </p:blipFill>
        <p:spPr bwMode="auto">
          <a:xfrm>
            <a:off x="1447800" y="0"/>
            <a:ext cx="59436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25D0A62F-33E6-497A-AA59-B5C54EADA89B}"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C:\Users\Owner\Pictures\My Scans\2010-12 (Dec)\SSBD Obs.jpg"/>
          <p:cNvPicPr>
            <a:picLocks noChangeAspect="1" noChangeArrowheads="1"/>
          </p:cNvPicPr>
          <p:nvPr/>
        </p:nvPicPr>
        <p:blipFill>
          <a:blip r:embed="rId3" cstate="print"/>
          <a:srcRect l="5797" t="3378" r="10146" b="9917"/>
          <a:stretch>
            <a:fillRect/>
          </a:stretch>
        </p:blipFill>
        <p:spPr bwMode="auto">
          <a:xfrm>
            <a:off x="1905000" y="0"/>
            <a:ext cx="5165725"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259ADBD8-E65A-4523-8C05-20E36E5C2A73}"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r>
              <a:rPr lang="en-US" smtClean="0"/>
              <a:t>How this came about…</a:t>
            </a:r>
          </a:p>
        </p:txBody>
      </p:sp>
      <p:sp>
        <p:nvSpPr>
          <p:cNvPr id="3" name="Content Placeholder 2"/>
          <p:cNvSpPr>
            <a:spLocks noGrp="1"/>
          </p:cNvSpPr>
          <p:nvPr>
            <p:ph idx="1"/>
          </p:nvPr>
        </p:nvSpPr>
        <p:spPr>
          <a:xfrm>
            <a:off x="612775" y="1600200"/>
            <a:ext cx="8153400" cy="4876800"/>
          </a:xfrm>
        </p:spPr>
        <p:txBody>
          <a:bodyPr>
            <a:normAutofit fontScale="85000" lnSpcReduction="20000"/>
          </a:bodyPr>
          <a:lstStyle/>
          <a:p>
            <a:pPr marL="320040" indent="-320040" fontAlgn="auto">
              <a:spcAft>
                <a:spcPts val="0"/>
              </a:spcAft>
              <a:defRPr/>
            </a:pPr>
            <a:r>
              <a:rPr lang="en-US" dirty="0" smtClean="0"/>
              <a:t>Class Project:  Social Emotional Assessment of Children; Instructor:  Michelle </a:t>
            </a:r>
            <a:r>
              <a:rPr lang="en-US" dirty="0" err="1" smtClean="0"/>
              <a:t>Demaray</a:t>
            </a:r>
            <a:r>
              <a:rPr lang="en-US" dirty="0" smtClean="0"/>
              <a:t>  </a:t>
            </a:r>
          </a:p>
          <a:p>
            <a:pPr marL="320040" indent="-320040" fontAlgn="auto">
              <a:spcAft>
                <a:spcPts val="0"/>
              </a:spcAft>
              <a:buFont typeface="Wingdings"/>
              <a:buChar char=""/>
              <a:defRPr/>
            </a:pPr>
            <a:r>
              <a:rPr lang="en-US" dirty="0" smtClean="0"/>
              <a:t>Thanks to our presenters today.  The presenters are all second year school psychology students at Northern Illinois University:</a:t>
            </a:r>
          </a:p>
          <a:p>
            <a:pPr marL="640080" lvl="1" indent="-274320" fontAlgn="auto">
              <a:spcAft>
                <a:spcPts val="0"/>
              </a:spcAft>
              <a:buFont typeface="Wingdings 2"/>
              <a:buChar char=""/>
              <a:defRPr/>
            </a:pPr>
            <a:r>
              <a:rPr lang="en-US" dirty="0" smtClean="0"/>
              <a:t>Stephanie Secord</a:t>
            </a:r>
          </a:p>
          <a:p>
            <a:pPr marL="640080" lvl="1" indent="-274320" fontAlgn="auto">
              <a:spcAft>
                <a:spcPts val="0"/>
              </a:spcAft>
              <a:buFont typeface="Wingdings 2"/>
              <a:buChar char=""/>
              <a:defRPr/>
            </a:pPr>
            <a:r>
              <a:rPr lang="en-US" dirty="0" smtClean="0"/>
              <a:t>Kelly Lyell</a:t>
            </a:r>
          </a:p>
          <a:p>
            <a:pPr marL="640080" lvl="1" indent="-274320" fontAlgn="auto">
              <a:spcAft>
                <a:spcPts val="0"/>
              </a:spcAft>
              <a:buFont typeface="Wingdings 2"/>
              <a:buChar char=""/>
              <a:defRPr/>
            </a:pPr>
            <a:r>
              <a:rPr lang="en-US" dirty="0" smtClean="0"/>
              <a:t>Nicole </a:t>
            </a:r>
            <a:r>
              <a:rPr lang="en-US" dirty="0" err="1" smtClean="0"/>
              <a:t>Smit</a:t>
            </a:r>
            <a:endParaRPr lang="en-US" dirty="0" smtClean="0"/>
          </a:p>
          <a:p>
            <a:pPr marL="640080" lvl="1" indent="-274320" fontAlgn="auto">
              <a:spcAft>
                <a:spcPts val="0"/>
              </a:spcAft>
              <a:buFont typeface="Wingdings 2"/>
              <a:buChar char=""/>
              <a:defRPr/>
            </a:pPr>
            <a:r>
              <a:rPr lang="en-US" dirty="0" smtClean="0"/>
              <a:t>Carlota </a:t>
            </a:r>
            <a:r>
              <a:rPr lang="en-US" dirty="0" err="1" smtClean="0"/>
              <a:t>Rodelo</a:t>
            </a:r>
            <a:r>
              <a:rPr lang="en-US" dirty="0" smtClean="0"/>
              <a:t>-Bristol</a:t>
            </a:r>
          </a:p>
          <a:p>
            <a:pPr marL="640080" lvl="1" indent="-274320" fontAlgn="auto">
              <a:spcAft>
                <a:spcPts val="0"/>
              </a:spcAft>
              <a:buFont typeface="Wingdings 2"/>
              <a:buChar char=""/>
              <a:defRPr/>
            </a:pPr>
            <a:r>
              <a:rPr lang="en-US" dirty="0" smtClean="0"/>
              <a:t>Ericka Allen</a:t>
            </a:r>
          </a:p>
          <a:p>
            <a:pPr marL="640080" lvl="1" indent="-274320" fontAlgn="auto">
              <a:spcAft>
                <a:spcPts val="0"/>
              </a:spcAft>
              <a:buFont typeface="Wingdings 2"/>
              <a:buChar char=""/>
              <a:defRPr/>
            </a:pPr>
            <a:r>
              <a:rPr lang="en-US" dirty="0" err="1" smtClean="0"/>
              <a:t>Lyndsay</a:t>
            </a:r>
            <a:r>
              <a:rPr lang="en-US" dirty="0" smtClean="0"/>
              <a:t> Jenkins</a:t>
            </a:r>
          </a:p>
          <a:p>
            <a:pPr marL="640080" lvl="1" indent="-274320" fontAlgn="auto">
              <a:spcAft>
                <a:spcPts val="0"/>
              </a:spcAft>
              <a:buFont typeface="Wingdings 2"/>
              <a:buChar char=""/>
              <a:defRPr/>
            </a:pPr>
            <a:r>
              <a:rPr lang="en-US" dirty="0" smtClean="0"/>
              <a:t>Amy </a:t>
            </a:r>
            <a:r>
              <a:rPr lang="en-US" dirty="0" err="1" smtClean="0"/>
              <a:t>Magers</a:t>
            </a:r>
            <a:endParaRPr lang="en-US" dirty="0" smtClean="0"/>
          </a:p>
          <a:p>
            <a:pPr marL="640080" lvl="1" indent="-274320" fontAlgn="auto">
              <a:spcAft>
                <a:spcPts val="0"/>
              </a:spcAft>
              <a:buFont typeface="Wingdings 2"/>
              <a:buChar char=""/>
              <a:defRPr/>
            </a:pPr>
            <a:r>
              <a:rPr lang="en-US" dirty="0" smtClean="0"/>
              <a:t>Andrea </a:t>
            </a:r>
            <a:r>
              <a:rPr lang="en-US" dirty="0" err="1" smtClean="0"/>
              <a:t>Setmeyer</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A3A2FCA1-D6A8-4FC3-936A-F7AB9B7451D6}"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12775" y="228600"/>
            <a:ext cx="8153400" cy="990600"/>
          </a:xfrm>
        </p:spPr>
        <p:txBody>
          <a:bodyPr/>
          <a:lstStyle/>
          <a:p>
            <a:r>
              <a:rPr lang="en-US" sz="4000" smtClean="0"/>
              <a:t>Peer Social Behavior Observation</a:t>
            </a:r>
          </a:p>
        </p:txBody>
      </p:sp>
      <p:sp>
        <p:nvSpPr>
          <p:cNvPr id="53250" name="Content Placeholder 2"/>
          <p:cNvSpPr>
            <a:spLocks noGrp="1"/>
          </p:cNvSpPr>
          <p:nvPr>
            <p:ph sz="quarter" idx="1"/>
          </p:nvPr>
        </p:nvSpPr>
        <p:spPr>
          <a:xfrm>
            <a:off x="612775" y="1600200"/>
            <a:ext cx="8153400" cy="4495800"/>
          </a:xfrm>
        </p:spPr>
        <p:txBody>
          <a:bodyPr/>
          <a:lstStyle/>
          <a:p>
            <a:r>
              <a:rPr lang="en-US" smtClean="0"/>
              <a:t>Participation</a:t>
            </a:r>
          </a:p>
          <a:p>
            <a:pPr lvl="1"/>
            <a:r>
              <a:rPr lang="en-US" smtClean="0"/>
              <a:t>Target child is participating in a game or activity (with 1 or more children) that has a clearly specified and agreed upon set of rules.</a:t>
            </a:r>
          </a:p>
          <a:p>
            <a:r>
              <a:rPr lang="en-US" smtClean="0"/>
              <a:t>Social Engagement</a:t>
            </a:r>
          </a:p>
          <a:p>
            <a:pPr lvl="1"/>
            <a:r>
              <a:rPr lang="en-US" smtClean="0"/>
              <a:t>Physically oriented toward another child</a:t>
            </a:r>
          </a:p>
          <a:p>
            <a:pPr lvl="1"/>
            <a:r>
              <a:rPr lang="en-US" smtClean="0"/>
              <a:t>Exchanging social signals of reciprocal, purposeful nature with them</a:t>
            </a:r>
          </a:p>
          <a:p>
            <a:pPr lvl="1"/>
            <a:r>
              <a:rPr lang="en-US" smtClean="0"/>
              <a:t>Produces verbal behavior</a:t>
            </a:r>
          </a:p>
        </p:txBody>
      </p:sp>
      <p:sp>
        <p:nvSpPr>
          <p:cNvPr id="4" name="Slide Number Placeholder 3"/>
          <p:cNvSpPr>
            <a:spLocks noGrp="1"/>
          </p:cNvSpPr>
          <p:nvPr>
            <p:ph type="sldNum" sz="quarter" idx="12"/>
          </p:nvPr>
        </p:nvSpPr>
        <p:spPr/>
        <p:txBody>
          <a:bodyPr>
            <a:normAutofit fontScale="85000" lnSpcReduction="20000"/>
          </a:bodyPr>
          <a:lstStyle/>
          <a:p>
            <a:pPr>
              <a:defRPr/>
            </a:pPr>
            <a:fld id="{CC5DD3F5-0E3E-487E-B2F5-70AD92D4F8FF}"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2775" y="228600"/>
            <a:ext cx="8153400" cy="990600"/>
          </a:xfrm>
        </p:spPr>
        <p:txBody>
          <a:bodyPr/>
          <a:lstStyle/>
          <a:p>
            <a:r>
              <a:rPr lang="en-US" smtClean="0"/>
              <a:t>Example: “Drew”</a:t>
            </a:r>
          </a:p>
        </p:txBody>
      </p:sp>
      <p:sp>
        <p:nvSpPr>
          <p:cNvPr id="4" name="Slide Number Placeholder 3"/>
          <p:cNvSpPr>
            <a:spLocks noGrp="1"/>
          </p:cNvSpPr>
          <p:nvPr>
            <p:ph type="sldNum" sz="quarter" idx="12"/>
          </p:nvPr>
        </p:nvSpPr>
        <p:spPr/>
        <p:txBody>
          <a:bodyPr>
            <a:normAutofit fontScale="85000" lnSpcReduction="20000"/>
          </a:bodyPr>
          <a:lstStyle/>
          <a:p>
            <a:pPr>
              <a:defRPr/>
            </a:pPr>
            <a:fld id="{E41C8CAD-1B36-46B8-A226-23E01ABD6E21}"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descr="C:\Users\Owner\Pictures\My Scans\2010-12 (Dec)\SSBD Stages.jpg"/>
          <p:cNvPicPr>
            <a:picLocks noChangeAspect="1" noChangeArrowheads="1"/>
          </p:cNvPicPr>
          <p:nvPr/>
        </p:nvPicPr>
        <p:blipFill>
          <a:blip r:embed="rId3" cstate="print"/>
          <a:srcRect/>
          <a:stretch>
            <a:fillRect/>
          </a:stretch>
        </p:blipFill>
        <p:spPr bwMode="auto">
          <a:xfrm>
            <a:off x="1447800" y="228600"/>
            <a:ext cx="5943600" cy="63023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98D5604F-35A7-47B6-B8E5-91804D8A44B9}"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536575" y="228600"/>
            <a:ext cx="8378825" cy="990600"/>
          </a:xfrm>
        </p:spPr>
        <p:txBody>
          <a:bodyPr/>
          <a:lstStyle/>
          <a:p>
            <a:r>
              <a:rPr lang="en-US" smtClean="0"/>
              <a:t>Standardization and Norms</a:t>
            </a:r>
          </a:p>
        </p:txBody>
      </p:sp>
      <p:sp>
        <p:nvSpPr>
          <p:cNvPr id="6" name="Slide Number Placeholder 5"/>
          <p:cNvSpPr>
            <a:spLocks noGrp="1"/>
          </p:cNvSpPr>
          <p:nvPr>
            <p:ph type="sldNum" sz="quarter" idx="12"/>
          </p:nvPr>
        </p:nvSpPr>
        <p:spPr/>
        <p:txBody>
          <a:bodyPr>
            <a:normAutofit fontScale="85000" lnSpcReduction="20000"/>
          </a:bodyPr>
          <a:lstStyle/>
          <a:p>
            <a:pPr>
              <a:defRPr/>
            </a:pPr>
            <a:fld id="{11772AFB-BB9E-4DB1-9E63-A8331EE79E47}" type="slidenum">
              <a:rPr lang="en-US"/>
              <a:pPr>
                <a:defRPr/>
              </a:pPr>
              <a:t>23</a:t>
            </a:fld>
            <a:endParaRPr lang="en-US"/>
          </a:p>
        </p:txBody>
      </p:sp>
      <p:sp>
        <p:nvSpPr>
          <p:cNvPr id="59395" name="Content Placeholder 2"/>
          <p:cNvSpPr>
            <a:spLocks noGrp="1"/>
          </p:cNvSpPr>
          <p:nvPr>
            <p:ph sz="quarter" idx="1"/>
          </p:nvPr>
        </p:nvSpPr>
        <p:spPr>
          <a:xfrm>
            <a:off x="457200" y="1219200"/>
            <a:ext cx="8229600" cy="5105400"/>
          </a:xfrm>
        </p:spPr>
        <p:txBody>
          <a:bodyPr/>
          <a:lstStyle/>
          <a:p>
            <a:pPr>
              <a:lnSpc>
                <a:spcPct val="90000"/>
              </a:lnSpc>
            </a:pPr>
            <a:endParaRPr lang="en-US" smtClean="0"/>
          </a:p>
          <a:p>
            <a:pPr>
              <a:lnSpc>
                <a:spcPct val="90000"/>
              </a:lnSpc>
            </a:pPr>
            <a:r>
              <a:rPr lang="en-US" smtClean="0"/>
              <a:t>Little information is presented in the manual regarding the standardization sample.</a:t>
            </a:r>
          </a:p>
          <a:p>
            <a:pPr>
              <a:lnSpc>
                <a:spcPct val="90000"/>
              </a:lnSpc>
            </a:pPr>
            <a:r>
              <a:rPr lang="en-US" smtClean="0"/>
              <a:t>Participants were from diverse geographical regions.</a:t>
            </a:r>
          </a:p>
          <a:p>
            <a:pPr lvl="1">
              <a:lnSpc>
                <a:spcPct val="90000"/>
              </a:lnSpc>
            </a:pPr>
            <a:r>
              <a:rPr lang="en-US" smtClean="0"/>
              <a:t>18 school districts located in 8 states across the country </a:t>
            </a:r>
          </a:p>
          <a:p>
            <a:pPr>
              <a:lnSpc>
                <a:spcPct val="90000"/>
              </a:lnSpc>
            </a:pPr>
            <a:r>
              <a:rPr lang="en-US" smtClean="0"/>
              <a:t>Stage 2 Measures (</a:t>
            </a:r>
            <a:r>
              <a:rPr lang="en-US" i="1" smtClean="0"/>
              <a:t>n</a:t>
            </a:r>
            <a:r>
              <a:rPr lang="en-US" smtClean="0"/>
              <a:t>= 4,463)</a:t>
            </a:r>
          </a:p>
          <a:p>
            <a:pPr>
              <a:lnSpc>
                <a:spcPct val="90000"/>
              </a:lnSpc>
            </a:pPr>
            <a:r>
              <a:rPr lang="en-US" smtClean="0"/>
              <a:t>Stage 3 Measures (</a:t>
            </a:r>
            <a:r>
              <a:rPr lang="en-US" i="1" smtClean="0"/>
              <a:t>n</a:t>
            </a:r>
            <a:r>
              <a:rPr lang="en-US" smtClean="0"/>
              <a:t>= 1,275) </a:t>
            </a:r>
          </a:p>
          <a:p>
            <a:pPr>
              <a:lnSpc>
                <a:spcPct val="90000"/>
              </a:lnSpc>
            </a:pPr>
            <a:r>
              <a:rPr lang="en-US" smtClean="0"/>
              <a:t>Norms are available for all measures at Stages 2 and 3 by grade and gender </a:t>
            </a:r>
          </a:p>
        </p:txBody>
      </p:sp>
      <p:sp>
        <p:nvSpPr>
          <p:cNvPr id="4" name="Right Brace 3"/>
          <p:cNvSpPr/>
          <p:nvPr/>
        </p:nvSpPr>
        <p:spPr>
          <a:xfrm>
            <a:off x="5715000" y="4267200"/>
            <a:ext cx="152400" cy="990600"/>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9397" name="TextBox 4"/>
          <p:cNvSpPr txBox="1">
            <a:spLocks noChangeArrowheads="1"/>
          </p:cNvSpPr>
          <p:nvPr/>
        </p:nvSpPr>
        <p:spPr bwMode="auto">
          <a:xfrm>
            <a:off x="5943600" y="4114800"/>
            <a:ext cx="2362200" cy="923925"/>
          </a:xfrm>
          <a:prstGeom prst="rect">
            <a:avLst/>
          </a:prstGeom>
          <a:noFill/>
          <a:ln w="9525">
            <a:noFill/>
            <a:miter lim="800000"/>
            <a:headEnd/>
            <a:tailEnd/>
          </a:ln>
        </p:spPr>
        <p:txBody>
          <a:bodyPr>
            <a:spAutoFit/>
          </a:bodyPr>
          <a:lstStyle/>
          <a:p>
            <a:endParaRPr lang="en-US">
              <a:latin typeface="Tw Cen MT"/>
            </a:endParaRPr>
          </a:p>
          <a:p>
            <a:r>
              <a:rPr lang="en-US">
                <a:latin typeface="Tw Cen MT"/>
              </a:rPr>
              <a:t>Ethnicity and gender not reported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12775" y="228600"/>
            <a:ext cx="8153400" cy="990600"/>
          </a:xfrm>
        </p:spPr>
        <p:txBody>
          <a:bodyPr/>
          <a:lstStyle/>
          <a:p>
            <a:r>
              <a:rPr lang="en-US" smtClean="0"/>
              <a:t>Psychometric Properties</a:t>
            </a:r>
          </a:p>
        </p:txBody>
      </p:sp>
      <p:sp>
        <p:nvSpPr>
          <p:cNvPr id="61442" name="Rectangle 3"/>
          <p:cNvSpPr>
            <a:spLocks noGrp="1" noChangeArrowheads="1"/>
          </p:cNvSpPr>
          <p:nvPr>
            <p:ph type="body" idx="1"/>
          </p:nvPr>
        </p:nvSpPr>
        <p:spPr>
          <a:xfrm>
            <a:off x="612775" y="1600200"/>
            <a:ext cx="8153400" cy="4495800"/>
          </a:xfrm>
        </p:spPr>
        <p:txBody>
          <a:bodyPr/>
          <a:lstStyle/>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r>
              <a:rPr lang="en-US" sz="2800" smtClean="0"/>
              <a:t>Please refer to handout for specific numbers</a:t>
            </a:r>
          </a:p>
        </p:txBody>
      </p:sp>
      <p:graphicFrame>
        <p:nvGraphicFramePr>
          <p:cNvPr id="4125" name="Group 29"/>
          <p:cNvGraphicFramePr>
            <a:graphicFrameLocks noGrp="1"/>
          </p:cNvGraphicFramePr>
          <p:nvPr/>
        </p:nvGraphicFramePr>
        <p:xfrm>
          <a:off x="381000" y="1701800"/>
          <a:ext cx="8458200" cy="3251200"/>
        </p:xfrm>
        <a:graphic>
          <a:graphicData uri="http://schemas.openxmlformats.org/drawingml/2006/table">
            <a:tbl>
              <a:tblPr/>
              <a:tblGrid>
                <a:gridCol w="4953000"/>
                <a:gridCol w="35052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Internal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Test-Retest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Inter-rater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Convergent/Divergent Validity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Limited to 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2D43A2AF-58CF-4539-A9AE-7BFA7B07265A}"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r>
              <a:rPr lang="en-US" smtClean="0"/>
              <a:t>SSBD: 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8E43F386-08D0-4910-86D1-447B38C4B7AB}" type="slidenum">
              <a:rPr lang="en-US"/>
              <a:pPr>
                <a:defRPr/>
              </a:pPr>
              <a:t>25</a:t>
            </a:fld>
            <a:endParaRPr lang="en-US"/>
          </a:p>
        </p:txBody>
      </p:sp>
      <p:sp>
        <p:nvSpPr>
          <p:cNvPr id="63491" name="Content Placeholder 2"/>
          <p:cNvSpPr>
            <a:spLocks noGrp="1"/>
          </p:cNvSpPr>
          <p:nvPr>
            <p:ph sz="quarter" idx="1"/>
          </p:nvPr>
        </p:nvSpPr>
        <p:spPr>
          <a:xfrm>
            <a:off x="457200" y="1219200"/>
            <a:ext cx="8229600" cy="5257800"/>
          </a:xfrm>
        </p:spPr>
        <p:txBody>
          <a:bodyPr/>
          <a:lstStyle/>
          <a:p>
            <a:endParaRPr lang="en-US" smtClean="0"/>
          </a:p>
          <a:p>
            <a:r>
              <a:rPr lang="en-US" smtClean="0"/>
              <a:t>The system closely aligns with the three-tier service delivery system of RTI. </a:t>
            </a:r>
          </a:p>
          <a:p>
            <a:r>
              <a:rPr lang="en-US" smtClean="0"/>
              <a:t>Strong reliability and validity evidence, as well as endorsements from experts in the field</a:t>
            </a:r>
          </a:p>
          <a:p>
            <a:r>
              <a:rPr lang="en-US" smtClean="0"/>
              <a:t>Identifies students who may be under-identified (i.e., students with internalizing behaviors)</a:t>
            </a:r>
          </a:p>
          <a:p>
            <a:r>
              <a:rPr lang="en-US" smtClean="0"/>
              <a:t>Manual provides reproducible forms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612775" y="228600"/>
            <a:ext cx="8153400" cy="990600"/>
          </a:xfrm>
        </p:spPr>
        <p:txBody>
          <a:bodyPr/>
          <a:lstStyle/>
          <a:p>
            <a:r>
              <a:rPr lang="en-US" smtClean="0"/>
              <a:t>SSBD: Disadvantages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7704B1D5-9F8A-44DA-9BD8-A5A10DD7EED1}" type="slidenum">
              <a:rPr lang="en-US"/>
              <a:pPr>
                <a:defRPr/>
              </a:pPr>
              <a:t>26</a:t>
            </a:fld>
            <a:endParaRPr lang="en-US"/>
          </a:p>
        </p:txBody>
      </p:sp>
      <p:sp>
        <p:nvSpPr>
          <p:cNvPr id="46083" name="Content Placeholder 2"/>
          <p:cNvSpPr>
            <a:spLocks noGrp="1"/>
          </p:cNvSpPr>
          <p:nvPr>
            <p:ph sz="quarter" idx="1"/>
          </p:nvPr>
        </p:nvSpPr>
        <p:spPr>
          <a:xfrm>
            <a:off x="457200" y="1295400"/>
            <a:ext cx="8229600" cy="4525963"/>
          </a:xfrm>
        </p:spPr>
        <p:txBody>
          <a:bodyPr>
            <a:normAutofit fontScale="92500" lnSpcReduction="10000"/>
          </a:bodyPr>
          <a:lstStyle/>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smtClean="0"/>
              <a:t>Quite complex, with the different stages, forms, raters, and observers. </a:t>
            </a:r>
          </a:p>
          <a:p>
            <a:pPr marL="320040" indent="-320040" fontAlgn="auto">
              <a:spcAft>
                <a:spcPts val="0"/>
              </a:spcAft>
              <a:buFont typeface="Wingdings"/>
              <a:buChar char=""/>
              <a:defRPr/>
            </a:pPr>
            <a:r>
              <a:rPr lang="en-US" dirty="0" smtClean="0"/>
              <a:t>Substantial training may be required</a:t>
            </a:r>
          </a:p>
          <a:p>
            <a:pPr marL="320040" indent="-320040" fontAlgn="auto">
              <a:spcAft>
                <a:spcPts val="0"/>
              </a:spcAft>
              <a:buFont typeface="Wingdings"/>
              <a:buChar char=""/>
              <a:defRPr/>
            </a:pPr>
            <a:r>
              <a:rPr lang="en-US" dirty="0" smtClean="0"/>
              <a:t>Parents are not involved in any of the stages</a:t>
            </a:r>
          </a:p>
          <a:p>
            <a:pPr marL="320040" indent="-320040" fontAlgn="auto">
              <a:spcAft>
                <a:spcPts val="0"/>
              </a:spcAft>
              <a:buFont typeface="Wingdings"/>
              <a:buChar char=""/>
              <a:defRPr/>
            </a:pPr>
            <a:r>
              <a:rPr lang="en-US" dirty="0" smtClean="0"/>
              <a:t>Does not allow teachers to identify students who display </a:t>
            </a:r>
            <a:r>
              <a:rPr lang="en-US" i="1" dirty="0" smtClean="0"/>
              <a:t>both</a:t>
            </a:r>
            <a:r>
              <a:rPr lang="en-US" dirty="0" smtClean="0"/>
              <a:t> internalizing and externalizing behaviors </a:t>
            </a:r>
          </a:p>
          <a:p>
            <a:pPr marL="320040" indent="-320040" fontAlgn="auto">
              <a:spcAft>
                <a:spcPts val="0"/>
              </a:spcAft>
              <a:buFont typeface="Wingdings"/>
              <a:buChar char=""/>
              <a:defRPr/>
            </a:pPr>
            <a:r>
              <a:rPr lang="en-US" dirty="0" smtClean="0"/>
              <a:t>May be time consuming for teachers</a:t>
            </a:r>
          </a:p>
          <a:p>
            <a:pPr marL="320040" indent="-320040" fontAlgn="auto">
              <a:spcAft>
                <a:spcPts val="0"/>
              </a:spcAft>
              <a:buFont typeface="Wingdings"/>
              <a:buChar char=""/>
              <a:defRPr/>
            </a:pPr>
            <a:r>
              <a:rPr lang="en-US" dirty="0" smtClean="0"/>
              <a:t>Does not allow for progress monitoring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762000"/>
            <a:ext cx="6477000" cy="2667000"/>
          </a:xfrm>
        </p:spPr>
        <p:txBody>
          <a:bodyPr>
            <a:normAutofit/>
          </a:bodyPr>
          <a:lstStyle/>
          <a:p>
            <a:pPr fontAlgn="auto">
              <a:spcAft>
                <a:spcPts val="0"/>
              </a:spcAft>
              <a:defRPr/>
            </a:pPr>
            <a:r>
              <a:rPr lang="en-US" sz="4000" dirty="0"/>
              <a:t>BASC-2 BEHAVIORAL AND EMOTIONAL SCREENING </a:t>
            </a:r>
            <a:r>
              <a:rPr lang="en-US" sz="4000" dirty="0" smtClean="0"/>
              <a:t>SYSTEM;</a:t>
            </a:r>
            <a:br>
              <a:rPr lang="en-US" sz="4000" dirty="0" smtClean="0"/>
            </a:br>
            <a:r>
              <a:rPr lang="en-US" sz="3600" dirty="0" smtClean="0"/>
              <a:t>BASC-2, BESS</a:t>
            </a:r>
            <a:endParaRPr lang="en-US" sz="4000" dirty="0"/>
          </a:p>
        </p:txBody>
      </p:sp>
      <p:sp>
        <p:nvSpPr>
          <p:cNvPr id="2051" name="Rectangle 3"/>
          <p:cNvSpPr>
            <a:spLocks noGrp="1" noChangeArrowheads="1"/>
          </p:cNvSpPr>
          <p:nvPr>
            <p:ph type="subTitle" idx="1"/>
          </p:nvPr>
        </p:nvSpPr>
        <p:spPr>
          <a:xfrm>
            <a:off x="2438400" y="5334000"/>
            <a:ext cx="5181600" cy="1295400"/>
          </a:xfrm>
        </p:spPr>
        <p:txBody>
          <a:bodyPr>
            <a:normAutofit fontScale="92500" lnSpcReduction="20000"/>
          </a:bodyPr>
          <a:lstStyle/>
          <a:p>
            <a:pPr fontAlgn="auto">
              <a:spcAft>
                <a:spcPts val="0"/>
              </a:spcAft>
              <a:buFont typeface="Wingdings"/>
              <a:buNone/>
              <a:defRPr/>
            </a:pPr>
            <a:r>
              <a:rPr lang="en-US" sz="2800" dirty="0" err="1" smtClean="0"/>
              <a:t>Kamphaus</a:t>
            </a:r>
            <a:r>
              <a:rPr lang="en-US" sz="2800" dirty="0" smtClean="0"/>
              <a:t> </a:t>
            </a:r>
            <a:r>
              <a:rPr lang="en-US" sz="2800" dirty="0"/>
              <a:t>&amp; Reynolds, </a:t>
            </a:r>
            <a:r>
              <a:rPr lang="en-US" sz="2800" dirty="0" smtClean="0"/>
              <a:t>2007</a:t>
            </a:r>
          </a:p>
          <a:p>
            <a:pPr fontAlgn="auto">
              <a:spcAft>
                <a:spcPts val="0"/>
              </a:spcAft>
              <a:buFont typeface="Wingdings"/>
              <a:buNone/>
              <a:defRPr/>
            </a:pPr>
            <a:endParaRPr lang="en-US" sz="2800" dirty="0"/>
          </a:p>
          <a:p>
            <a:pPr fontAlgn="auto">
              <a:spcAft>
                <a:spcPts val="0"/>
              </a:spcAft>
              <a:buFont typeface="Wingdings"/>
              <a:buNone/>
              <a:defRPr/>
            </a:pPr>
            <a:r>
              <a:rPr lang="en-US" sz="2800" dirty="0" smtClean="0"/>
              <a:t>Presented by </a:t>
            </a:r>
            <a:r>
              <a:rPr lang="en-US" sz="2800" dirty="0"/>
              <a:t>Carlota Rodelo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12775" y="228600"/>
            <a:ext cx="8153400" cy="990600"/>
          </a:xfrm>
        </p:spPr>
        <p:txBody>
          <a:bodyPr/>
          <a:lstStyle/>
          <a:p>
            <a:r>
              <a:rPr lang="en-US" smtClean="0"/>
              <a:t>BESS: Overview</a:t>
            </a:r>
          </a:p>
        </p:txBody>
      </p:sp>
      <p:sp>
        <p:nvSpPr>
          <p:cNvPr id="4" name="Slide Number Placeholder 3"/>
          <p:cNvSpPr>
            <a:spLocks noGrp="1"/>
          </p:cNvSpPr>
          <p:nvPr>
            <p:ph type="sldNum" sz="quarter" idx="12"/>
          </p:nvPr>
        </p:nvSpPr>
        <p:spPr/>
        <p:txBody>
          <a:bodyPr>
            <a:normAutofit fontScale="85000" lnSpcReduction="20000"/>
          </a:bodyPr>
          <a:lstStyle/>
          <a:p>
            <a:pPr>
              <a:defRPr/>
            </a:pPr>
            <a:fld id="{61A2E3FC-BAF9-4407-A7AE-40B6CE3E149E}" type="slidenum">
              <a:rPr lang="en-US"/>
              <a:pPr>
                <a:defRPr/>
              </a:pPr>
              <a:t>28</a:t>
            </a:fld>
            <a:endParaRPr lang="en-US"/>
          </a:p>
        </p:txBody>
      </p:sp>
      <p:sp>
        <p:nvSpPr>
          <p:cNvPr id="65539" name="Rectangle 3"/>
          <p:cNvSpPr>
            <a:spLocks noGrp="1" noChangeArrowheads="1"/>
          </p:cNvSpPr>
          <p:nvPr>
            <p:ph sz="quarter" idx="1"/>
          </p:nvPr>
        </p:nvSpPr>
        <p:spPr>
          <a:xfrm>
            <a:off x="457200" y="1600200"/>
            <a:ext cx="8229600" cy="4830763"/>
          </a:xfrm>
        </p:spPr>
        <p:txBody>
          <a:bodyPr>
            <a:normAutofit lnSpcReduction="10000"/>
          </a:bodyPr>
          <a:lstStyle/>
          <a:p>
            <a:pPr marL="320040" indent="-320040" fontAlgn="auto">
              <a:spcAft>
                <a:spcPts val="0"/>
              </a:spcAft>
              <a:buFont typeface="Wingdings"/>
              <a:buChar char=""/>
              <a:defRPr/>
            </a:pPr>
            <a:r>
              <a:rPr lang="en-US" smtClean="0"/>
              <a:t>Norm referenced rating scale based on the Behavioral Assessment System for Children, Second Edition </a:t>
            </a:r>
          </a:p>
          <a:p>
            <a:pPr marL="320040" indent="-320040" fontAlgn="auto">
              <a:spcAft>
                <a:spcPts val="0"/>
              </a:spcAft>
              <a:buFont typeface="Wingdings"/>
              <a:buChar char=""/>
              <a:defRPr/>
            </a:pPr>
            <a:r>
              <a:rPr lang="en-US" smtClean="0"/>
              <a:t>Designed to screen for a variety of problems (i.e., externalizing, internalizing, and school) and strengths (i.e., adaptive skills), using one Total Score</a:t>
            </a:r>
          </a:p>
          <a:p>
            <a:pPr marL="320040" indent="-320040" fontAlgn="auto">
              <a:spcAft>
                <a:spcPts val="0"/>
              </a:spcAft>
              <a:buFont typeface="Wingdings"/>
              <a:buChar char=""/>
              <a:defRPr/>
            </a:pPr>
            <a:r>
              <a:rPr lang="en-US" smtClean="0"/>
              <a:t>Designed for children and adolescents (ages 3-18), and to obtain information  from parents and teachers</a:t>
            </a:r>
          </a:p>
          <a:p>
            <a:pPr marL="320040" indent="-320040" fontAlgn="auto">
              <a:spcAft>
                <a:spcPts val="0"/>
              </a:spcAft>
              <a:buFont typeface="Wingdings"/>
              <a:buChar char=""/>
              <a:defRPr/>
            </a:pPr>
            <a:r>
              <a:rPr lang="en-US" smtClean="0"/>
              <a:t>Part of AIMSweb Behavior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09600" y="228600"/>
            <a:ext cx="8153400" cy="990600"/>
          </a:xfrm>
        </p:spPr>
        <p:txBody>
          <a:bodyPr/>
          <a:lstStyle/>
          <a:p>
            <a:r>
              <a:rPr lang="en-US" smtClean="0"/>
              <a:t>BESS: Cost</a:t>
            </a:r>
          </a:p>
        </p:txBody>
      </p:sp>
      <p:sp>
        <p:nvSpPr>
          <p:cNvPr id="4" name="Slide Number Placeholder 3"/>
          <p:cNvSpPr>
            <a:spLocks noGrp="1"/>
          </p:cNvSpPr>
          <p:nvPr>
            <p:ph type="sldNum" sz="quarter" idx="12"/>
          </p:nvPr>
        </p:nvSpPr>
        <p:spPr/>
        <p:txBody>
          <a:bodyPr>
            <a:normAutofit fontScale="85000" lnSpcReduction="20000"/>
          </a:bodyPr>
          <a:lstStyle/>
          <a:p>
            <a:pPr>
              <a:defRPr/>
            </a:pPr>
            <a:fld id="{1701F597-3773-4916-AB0A-3056D67E36FE}" type="slidenum">
              <a:rPr lang="en-US"/>
              <a:pPr>
                <a:defRPr/>
              </a:pPr>
              <a:t>29</a:t>
            </a:fld>
            <a:endParaRPr lang="en-US"/>
          </a:p>
        </p:txBody>
      </p:sp>
      <p:sp>
        <p:nvSpPr>
          <p:cNvPr id="57347"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fontAlgn="auto">
              <a:lnSpc>
                <a:spcPct val="90000"/>
              </a:lnSpc>
              <a:spcAft>
                <a:spcPts val="0"/>
              </a:spcAft>
              <a:buFont typeface="Wingdings"/>
              <a:buChar char=""/>
              <a:defRPr/>
            </a:pPr>
            <a:r>
              <a:rPr lang="en-US" dirty="0" smtClean="0"/>
              <a:t>Initial cost of the system to screen a school of 500 students once: $1,152.65</a:t>
            </a:r>
          </a:p>
          <a:p>
            <a:pPr marL="640080" lvl="1" indent="-274320" fontAlgn="auto">
              <a:lnSpc>
                <a:spcPct val="90000"/>
              </a:lnSpc>
              <a:spcAft>
                <a:spcPts val="0"/>
              </a:spcAft>
              <a:buFont typeface="Wingdings 2"/>
              <a:buChar char=""/>
              <a:defRPr/>
            </a:pPr>
            <a:r>
              <a:rPr lang="en-US" dirty="0" smtClean="0"/>
              <a:t> Cost includes:</a:t>
            </a:r>
          </a:p>
          <a:p>
            <a:pPr lvl="2" fontAlgn="auto">
              <a:lnSpc>
                <a:spcPct val="90000"/>
              </a:lnSpc>
              <a:spcAft>
                <a:spcPts val="0"/>
              </a:spcAft>
              <a:buFont typeface="Wingdings"/>
              <a:buChar char=""/>
              <a:defRPr/>
            </a:pPr>
            <a:r>
              <a:rPr lang="en-US" dirty="0" smtClean="0"/>
              <a:t>Manual: $63.65</a:t>
            </a:r>
          </a:p>
          <a:p>
            <a:pPr lvl="2" fontAlgn="auto">
              <a:lnSpc>
                <a:spcPct val="90000"/>
              </a:lnSpc>
              <a:spcAft>
                <a:spcPts val="0"/>
              </a:spcAft>
              <a:buFont typeface="Wingdings"/>
              <a:buChar char=""/>
              <a:defRPr/>
            </a:pPr>
            <a:r>
              <a:rPr lang="en-US" dirty="0" smtClean="0"/>
              <a:t>Student Forms: $500 ($100 for package of 100 forms)</a:t>
            </a:r>
          </a:p>
          <a:p>
            <a:pPr lvl="2" fontAlgn="auto">
              <a:lnSpc>
                <a:spcPct val="90000"/>
              </a:lnSpc>
              <a:spcAft>
                <a:spcPts val="0"/>
              </a:spcAft>
              <a:buFont typeface="Wingdings"/>
              <a:buChar char=""/>
              <a:defRPr/>
            </a:pPr>
            <a:r>
              <a:rPr lang="en-US" dirty="0" smtClean="0"/>
              <a:t>Scoring ASSIST software = $589</a:t>
            </a:r>
          </a:p>
          <a:p>
            <a:pPr marL="640080" lvl="1" indent="-274320" fontAlgn="auto">
              <a:lnSpc>
                <a:spcPct val="90000"/>
              </a:lnSpc>
              <a:spcAft>
                <a:spcPts val="0"/>
              </a:spcAft>
              <a:buFont typeface="Wingdings 2"/>
              <a:buChar char=""/>
              <a:defRPr/>
            </a:pPr>
            <a:r>
              <a:rPr lang="en-US" dirty="0" smtClean="0"/>
              <a:t>Add $500 for each additional informant used </a:t>
            </a:r>
          </a:p>
          <a:p>
            <a:pPr lvl="2" fontAlgn="auto">
              <a:lnSpc>
                <a:spcPct val="90000"/>
              </a:lnSpc>
              <a:spcAft>
                <a:spcPts val="0"/>
              </a:spcAft>
              <a:buFont typeface="Wingdings"/>
              <a:buChar char=""/>
              <a:defRPr/>
            </a:pPr>
            <a:r>
              <a:rPr lang="en-US" dirty="0" smtClean="0"/>
              <a:t>$100 for package of 100 parent forms</a:t>
            </a:r>
          </a:p>
          <a:p>
            <a:pPr lvl="2" fontAlgn="auto">
              <a:lnSpc>
                <a:spcPct val="90000"/>
              </a:lnSpc>
              <a:spcAft>
                <a:spcPts val="0"/>
              </a:spcAft>
              <a:buFont typeface="Wingdings"/>
              <a:buChar char=""/>
              <a:defRPr/>
            </a:pPr>
            <a:r>
              <a:rPr lang="en-US" dirty="0" smtClean="0"/>
              <a:t>$100 for package of 100 teacher forms</a:t>
            </a:r>
          </a:p>
          <a:p>
            <a:pPr marL="320040" indent="-320040" fontAlgn="auto">
              <a:lnSpc>
                <a:spcPct val="90000"/>
              </a:lnSpc>
              <a:spcAft>
                <a:spcPts val="0"/>
              </a:spcAft>
              <a:buFont typeface="Wingdings"/>
              <a:buChar char=""/>
              <a:defRPr/>
            </a:pPr>
            <a:r>
              <a:rPr lang="en-US" dirty="0" smtClean="0"/>
              <a:t>Subsequent screenings: $500 (cost of student forms)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fontAlgn="auto">
              <a:spcAft>
                <a:spcPts val="0"/>
              </a:spcAft>
              <a:defRPr/>
            </a:pPr>
            <a:r>
              <a:rPr lang="en-US" dirty="0" smtClean="0"/>
              <a:t>Social Emotional Issues in Schools</a:t>
            </a:r>
            <a:endParaRPr lang="en-US" dirty="0"/>
          </a:p>
        </p:txBody>
      </p:sp>
      <p:sp>
        <p:nvSpPr>
          <p:cNvPr id="18434" name="Content Placeholder 2"/>
          <p:cNvSpPr>
            <a:spLocks noGrp="1"/>
          </p:cNvSpPr>
          <p:nvPr>
            <p:ph idx="1"/>
          </p:nvPr>
        </p:nvSpPr>
        <p:spPr>
          <a:xfrm>
            <a:off x="533400" y="1600200"/>
            <a:ext cx="8610600" cy="5257800"/>
          </a:xfrm>
        </p:spPr>
        <p:txBody>
          <a:bodyPr/>
          <a:lstStyle/>
          <a:p>
            <a:r>
              <a:rPr lang="en-US" smtClean="0"/>
              <a:t>Prevalence of social emotional issues in schools</a:t>
            </a:r>
          </a:p>
          <a:p>
            <a:pPr lvl="1"/>
            <a:r>
              <a:rPr lang="en-US" smtClean="0"/>
              <a:t>.8% of students are in special education for Emotional Disturbance/Behavior Disorder</a:t>
            </a:r>
          </a:p>
          <a:p>
            <a:pPr lvl="1"/>
            <a:r>
              <a:rPr lang="en-US" smtClean="0"/>
              <a:t>20% of students have mental health issues that need attention and many are </a:t>
            </a:r>
            <a:r>
              <a:rPr lang="en-US" u="sng" smtClean="0"/>
              <a:t>not</a:t>
            </a:r>
            <a:r>
              <a:rPr lang="en-US" smtClean="0"/>
              <a:t> getting services</a:t>
            </a:r>
          </a:p>
          <a:p>
            <a:r>
              <a:rPr lang="en-US" smtClean="0"/>
              <a:t>Role of Schools</a:t>
            </a:r>
          </a:p>
          <a:p>
            <a:r>
              <a:rPr lang="en-US" smtClean="0"/>
              <a:t>Response to Intervention – focus on prevention, universal screening, tiered service delivery</a:t>
            </a:r>
          </a:p>
          <a:p>
            <a:r>
              <a:rPr lang="en-US" smtClean="0"/>
              <a:t>Role of School Psychologists</a:t>
            </a:r>
          </a:p>
          <a:p>
            <a:pPr lvl="1"/>
            <a:endParaRPr lang="en-US" smtClean="0"/>
          </a:p>
          <a:p>
            <a:endParaRPr lang="en-US"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7DD44C4F-DABD-4030-85FA-C6D1763E17A4}"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a:xfrm>
            <a:off x="609600" y="228600"/>
            <a:ext cx="8153400" cy="990600"/>
          </a:xfrm>
        </p:spPr>
        <p:txBody>
          <a:bodyPr/>
          <a:lstStyle/>
          <a:p>
            <a:r>
              <a:rPr lang="en-US" smtClean="0"/>
              <a:t>BESS</a:t>
            </a:r>
          </a:p>
        </p:txBody>
      </p:sp>
      <p:pic>
        <p:nvPicPr>
          <p:cNvPr id="73730" name="Picture 7"/>
          <p:cNvPicPr>
            <a:picLocks noChangeAspect="1" noChangeArrowheads="1"/>
          </p:cNvPicPr>
          <p:nvPr/>
        </p:nvPicPr>
        <p:blipFill>
          <a:blip r:embed="rId3" cstate="print"/>
          <a:srcRect l="56348" t="28435" r="12347" b="10835"/>
          <a:stretch>
            <a:fillRect/>
          </a:stretch>
        </p:blipFill>
        <p:spPr bwMode="auto">
          <a:xfrm>
            <a:off x="0" y="1524000"/>
            <a:ext cx="4767263" cy="5181600"/>
          </a:xfrm>
          <a:prstGeom prst="rect">
            <a:avLst/>
          </a:prstGeom>
          <a:noFill/>
          <a:ln w="9525">
            <a:noFill/>
            <a:miter lim="800000"/>
            <a:headEnd/>
            <a:tailEnd/>
          </a:ln>
        </p:spPr>
      </p:pic>
      <p:sp>
        <p:nvSpPr>
          <p:cNvPr id="73731" name="Text Box 8"/>
          <p:cNvSpPr txBox="1">
            <a:spLocks noChangeArrowheads="1"/>
          </p:cNvSpPr>
          <p:nvPr/>
        </p:nvSpPr>
        <p:spPr bwMode="auto">
          <a:xfrm>
            <a:off x="4572000" y="1524000"/>
            <a:ext cx="4267200" cy="4930775"/>
          </a:xfrm>
          <a:prstGeom prst="rect">
            <a:avLst/>
          </a:prstGeom>
          <a:noFill/>
          <a:ln w="9525">
            <a:noFill/>
            <a:miter lim="800000"/>
            <a:headEnd/>
            <a:tailEnd/>
          </a:ln>
        </p:spPr>
        <p:txBody>
          <a:bodyPr>
            <a:spAutoFit/>
          </a:bodyPr>
          <a:lstStyle/>
          <a:p>
            <a:pPr>
              <a:spcBef>
                <a:spcPct val="50000"/>
              </a:spcBef>
            </a:pPr>
            <a:r>
              <a:rPr lang="en-US" sz="3000">
                <a:latin typeface="Tw Cen MT"/>
              </a:rPr>
              <a:t>Sample questions:</a:t>
            </a:r>
          </a:p>
          <a:p>
            <a:pPr>
              <a:spcBef>
                <a:spcPct val="50000"/>
              </a:spcBef>
              <a:buFontTx/>
              <a:buChar char="•"/>
            </a:pPr>
            <a:r>
              <a:rPr lang="en-US" sz="2400">
                <a:latin typeface="Tw Cen MT"/>
              </a:rPr>
              <a:t>Pays attention (T-Form)</a:t>
            </a:r>
          </a:p>
          <a:p>
            <a:pPr>
              <a:spcBef>
                <a:spcPct val="50000"/>
              </a:spcBef>
              <a:buFontTx/>
              <a:buChar char="•"/>
            </a:pPr>
            <a:r>
              <a:rPr lang="en-US" sz="2400">
                <a:latin typeface="Tw Cen MT"/>
              </a:rPr>
              <a:t>Is well organized (T-Form)</a:t>
            </a:r>
          </a:p>
          <a:p>
            <a:pPr>
              <a:spcBef>
                <a:spcPct val="50000"/>
              </a:spcBef>
              <a:buFontTx/>
              <a:buChar char="•"/>
            </a:pPr>
            <a:r>
              <a:rPr lang="en-US" sz="2400">
                <a:latin typeface="Tw Cen MT"/>
              </a:rPr>
              <a:t>I am good at making decisions (S-Form)</a:t>
            </a:r>
          </a:p>
          <a:p>
            <a:pPr>
              <a:spcBef>
                <a:spcPct val="50000"/>
              </a:spcBef>
              <a:buFontTx/>
              <a:buChar char="•"/>
            </a:pPr>
            <a:r>
              <a:rPr lang="en-US" sz="2400">
                <a:latin typeface="Tw Cen MT"/>
              </a:rPr>
              <a:t>Even when I try hard, I fail (S-Form)</a:t>
            </a:r>
          </a:p>
          <a:p>
            <a:pPr>
              <a:spcBef>
                <a:spcPct val="50000"/>
              </a:spcBef>
              <a:buFontTx/>
              <a:buChar char="•"/>
            </a:pPr>
            <a:r>
              <a:rPr lang="en-US" sz="2400">
                <a:latin typeface="Tw Cen MT"/>
              </a:rPr>
              <a:t>Worries (P-Form)</a:t>
            </a:r>
          </a:p>
          <a:p>
            <a:pPr>
              <a:spcBef>
                <a:spcPct val="50000"/>
              </a:spcBef>
              <a:buFontTx/>
              <a:buChar char="•"/>
            </a:pPr>
            <a:r>
              <a:rPr lang="en-US" sz="2400">
                <a:latin typeface="Tw Cen MT"/>
              </a:rPr>
              <a:t>Tries to bring out the best in other people (P-Form)</a:t>
            </a:r>
          </a:p>
        </p:txBody>
      </p:sp>
      <p:sp>
        <p:nvSpPr>
          <p:cNvPr id="5" name="Slide Number Placeholder 4"/>
          <p:cNvSpPr>
            <a:spLocks noGrp="1"/>
          </p:cNvSpPr>
          <p:nvPr>
            <p:ph type="sldNum" sz="quarter" idx="12"/>
          </p:nvPr>
        </p:nvSpPr>
        <p:spPr/>
        <p:txBody>
          <a:bodyPr>
            <a:normAutofit fontScale="85000" lnSpcReduction="20000"/>
          </a:bodyPr>
          <a:lstStyle/>
          <a:p>
            <a:pPr>
              <a:defRPr/>
            </a:pPr>
            <a:fld id="{311D5FF4-F17B-4FBA-99B3-CC016CBAF09D}"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12775" y="228600"/>
            <a:ext cx="8153400" cy="990600"/>
          </a:xfrm>
        </p:spPr>
        <p:txBody>
          <a:bodyPr/>
          <a:lstStyle/>
          <a:p>
            <a:r>
              <a:rPr lang="en-US" smtClean="0"/>
              <a:t>BESS: Administration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C0203531-EF71-4EB6-B529-A90A184AB34D}" type="slidenum">
              <a:rPr lang="en-US"/>
              <a:pPr>
                <a:defRPr/>
              </a:pPr>
              <a:t>31</a:t>
            </a:fld>
            <a:endParaRPr lang="en-US"/>
          </a:p>
        </p:txBody>
      </p:sp>
      <p:sp>
        <p:nvSpPr>
          <p:cNvPr id="75779" name="Rectangle 3"/>
          <p:cNvSpPr>
            <a:spLocks noGrp="1" noChangeArrowheads="1"/>
          </p:cNvSpPr>
          <p:nvPr>
            <p:ph sz="quarter" idx="1"/>
          </p:nvPr>
        </p:nvSpPr>
        <p:spPr>
          <a:xfrm>
            <a:off x="457200" y="1524000"/>
            <a:ext cx="8229600" cy="5105400"/>
          </a:xfrm>
        </p:spPr>
        <p:txBody>
          <a:bodyPr/>
          <a:lstStyle/>
          <a:p>
            <a:r>
              <a:rPr lang="en-US" sz="2800" smtClean="0"/>
              <a:t>Approximately 5 minutes to complete</a:t>
            </a:r>
          </a:p>
          <a:p>
            <a:pPr lvl="1"/>
            <a:r>
              <a:rPr lang="en-US" sz="2400" smtClean="0"/>
              <a:t>Individual or group</a:t>
            </a:r>
          </a:p>
          <a:p>
            <a:pPr lvl="1"/>
            <a:r>
              <a:rPr lang="en-US" sz="2400" smtClean="0"/>
              <a:t>All students or a subset</a:t>
            </a:r>
          </a:p>
          <a:p>
            <a:pPr lvl="1"/>
            <a:r>
              <a:rPr lang="en-US" sz="2400" smtClean="0"/>
              <a:t>Every other grade</a:t>
            </a:r>
          </a:p>
          <a:p>
            <a:pPr lvl="1"/>
            <a:r>
              <a:rPr lang="en-US" sz="2400" smtClean="0"/>
              <a:t>New students</a:t>
            </a:r>
          </a:p>
          <a:p>
            <a:r>
              <a:rPr lang="en-US" sz="2800" smtClean="0"/>
              <a:t>Not designed for individual progress monitoring</a:t>
            </a:r>
          </a:p>
          <a:p>
            <a:r>
              <a:rPr lang="en-US" sz="2800" smtClean="0"/>
              <a:t>Three forms, 25-30 items each</a:t>
            </a:r>
          </a:p>
          <a:p>
            <a:pPr lvl="1"/>
            <a:r>
              <a:rPr lang="en-US" sz="2400" smtClean="0"/>
              <a:t>Student, one form, grades 3-12</a:t>
            </a:r>
          </a:p>
          <a:p>
            <a:pPr lvl="1"/>
            <a:r>
              <a:rPr lang="en-US" sz="2400" smtClean="0"/>
              <a:t>Teacher and Parent, two forms each</a:t>
            </a:r>
          </a:p>
          <a:p>
            <a:pPr lvl="2"/>
            <a:r>
              <a:rPr lang="en-US" sz="2000" smtClean="0"/>
              <a:t>Preschool (ages 3-5) </a:t>
            </a:r>
          </a:p>
          <a:p>
            <a:pPr lvl="2"/>
            <a:r>
              <a:rPr lang="en-US" sz="2000" smtClean="0"/>
              <a:t>Child/adolescent (grades K-12)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12775" y="228600"/>
            <a:ext cx="8153400" cy="990600"/>
          </a:xfrm>
        </p:spPr>
        <p:txBody>
          <a:bodyPr/>
          <a:lstStyle/>
          <a:p>
            <a:r>
              <a:rPr lang="en-US" smtClean="0"/>
              <a:t>BESS: Scoring</a:t>
            </a:r>
          </a:p>
        </p:txBody>
      </p:sp>
      <p:sp>
        <p:nvSpPr>
          <p:cNvPr id="4" name="Slide Number Placeholder 3"/>
          <p:cNvSpPr>
            <a:spLocks noGrp="1"/>
          </p:cNvSpPr>
          <p:nvPr>
            <p:ph type="sldNum" sz="quarter" idx="12"/>
          </p:nvPr>
        </p:nvSpPr>
        <p:spPr/>
        <p:txBody>
          <a:bodyPr>
            <a:normAutofit fontScale="85000" lnSpcReduction="20000"/>
          </a:bodyPr>
          <a:lstStyle/>
          <a:p>
            <a:pPr>
              <a:defRPr/>
            </a:pPr>
            <a:fld id="{05D36BFE-48CA-446F-933D-6D619608D0A4}" type="slidenum">
              <a:rPr lang="en-US"/>
              <a:pPr>
                <a:defRPr/>
              </a:pPr>
              <a:t>32</a:t>
            </a:fld>
            <a:endParaRPr lang="en-US"/>
          </a:p>
        </p:txBody>
      </p:sp>
      <p:sp>
        <p:nvSpPr>
          <p:cNvPr id="77827" name="Rectangle 3"/>
          <p:cNvSpPr>
            <a:spLocks noGrp="1" noChangeArrowheads="1"/>
          </p:cNvSpPr>
          <p:nvPr>
            <p:ph sz="quarter" idx="1"/>
          </p:nvPr>
        </p:nvSpPr>
        <p:spPr>
          <a:xfrm>
            <a:off x="381000" y="1447800"/>
            <a:ext cx="8229600" cy="4830763"/>
          </a:xfrm>
        </p:spPr>
        <p:txBody>
          <a:bodyPr/>
          <a:lstStyle/>
          <a:p>
            <a:r>
              <a:rPr lang="en-US" sz="2800" smtClean="0"/>
              <a:t>Responses made on a frequency-based, 4-point rating scale of Never, Sometimes, Often, Almost Always (N, S, O, or A)</a:t>
            </a:r>
          </a:p>
          <a:p>
            <a:r>
              <a:rPr lang="en-US" sz="2800" smtClean="0"/>
              <a:t>Written at approximately a sixth-grade reading level for parents, second-grade reading level for students</a:t>
            </a:r>
          </a:p>
          <a:p>
            <a:r>
              <a:rPr lang="en-US" sz="2800" smtClean="0"/>
              <a:t>Responses can be scanned or hand-typed and scored using the BASC-2 Assist Software</a:t>
            </a:r>
          </a:p>
          <a:p>
            <a:r>
              <a:rPr lang="en-US" sz="2800" smtClean="0"/>
              <a:t>Hand scoring also possible, but not recommended for large groups </a:t>
            </a:r>
          </a:p>
          <a:p>
            <a:endParaRPr lang="en-US"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457200" y="304800"/>
            <a:ext cx="8229600" cy="1143000"/>
          </a:xfrm>
        </p:spPr>
        <p:txBody>
          <a:bodyPr/>
          <a:lstStyle/>
          <a:p>
            <a:r>
              <a:rPr lang="en-US" smtClean="0"/>
              <a:t>Scoring and Interpretation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24570565-78DD-4AD2-9753-BB65B6F40699}" type="slidenum">
              <a:rPr lang="en-US"/>
              <a:pPr>
                <a:defRPr/>
              </a:pPr>
              <a:t>33</a:t>
            </a:fld>
            <a:endParaRPr lang="en-US"/>
          </a:p>
        </p:txBody>
      </p:sp>
      <p:sp>
        <p:nvSpPr>
          <p:cNvPr id="24579" name="Rectangle 3"/>
          <p:cNvSpPr>
            <a:spLocks noGrp="1" noChangeArrowheads="1"/>
          </p:cNvSpPr>
          <p:nvPr>
            <p:ph sz="quarter" idx="1"/>
          </p:nvPr>
        </p:nvSpPr>
        <p:spPr>
          <a:xfrm>
            <a:off x="457200" y="1447800"/>
            <a:ext cx="8229600" cy="4983163"/>
          </a:xfrm>
        </p:spPr>
        <p:txBody>
          <a:bodyPr>
            <a:normAutofit lnSpcReduction="10000"/>
          </a:bodyPr>
          <a:lstStyle/>
          <a:p>
            <a:pPr marL="320040" indent="-320040" fontAlgn="auto">
              <a:spcAft>
                <a:spcPts val="0"/>
              </a:spcAft>
              <a:buFont typeface="Wingdings"/>
              <a:buChar char=""/>
              <a:defRPr/>
            </a:pPr>
            <a:r>
              <a:rPr lang="en-US" sz="2800"/>
              <a:t>Items summed to get one Total Score</a:t>
            </a:r>
          </a:p>
          <a:p>
            <a:pPr marL="640080" lvl="1" indent="-274320" fontAlgn="auto">
              <a:spcAft>
                <a:spcPts val="0"/>
              </a:spcAft>
              <a:buFont typeface="Wingdings 2"/>
              <a:buChar char=""/>
              <a:defRPr/>
            </a:pPr>
            <a:r>
              <a:rPr lang="en-US" sz="2400"/>
              <a:t>Raw scores, </a:t>
            </a:r>
            <a:r>
              <a:rPr lang="en-US" sz="2400" i="1"/>
              <a:t>T</a:t>
            </a:r>
            <a:r>
              <a:rPr lang="en-US" sz="2400"/>
              <a:t> scores (</a:t>
            </a:r>
            <a:r>
              <a:rPr lang="en-US" sz="2400" i="1"/>
              <a:t>M</a:t>
            </a:r>
            <a:r>
              <a:rPr lang="en-US" sz="2400"/>
              <a:t>  = 50, </a:t>
            </a:r>
            <a:r>
              <a:rPr lang="en-US" sz="2400" i="1"/>
              <a:t>SD</a:t>
            </a:r>
            <a:r>
              <a:rPr lang="en-US" sz="2400"/>
              <a:t> = 10), and percentile ranks provided in manual</a:t>
            </a:r>
          </a:p>
          <a:p>
            <a:pPr marL="320040" indent="-320040" fontAlgn="auto">
              <a:spcAft>
                <a:spcPts val="0"/>
              </a:spcAft>
              <a:buFont typeface="Wingdings"/>
              <a:buChar char=""/>
              <a:defRPr/>
            </a:pPr>
            <a:r>
              <a:rPr lang="en-US" sz="2800"/>
              <a:t>Classification (based on </a:t>
            </a:r>
            <a:r>
              <a:rPr lang="en-US" sz="2800" i="1"/>
              <a:t>T</a:t>
            </a:r>
            <a:r>
              <a:rPr lang="en-US" sz="2800"/>
              <a:t> scores)</a:t>
            </a:r>
          </a:p>
          <a:p>
            <a:pPr marL="640080" lvl="1" indent="-274320" fontAlgn="auto">
              <a:spcAft>
                <a:spcPts val="0"/>
              </a:spcAft>
              <a:buFont typeface="Wingdings 2"/>
              <a:buChar char=""/>
              <a:defRPr/>
            </a:pPr>
            <a:r>
              <a:rPr lang="en-US" sz="2400"/>
              <a:t>40-60: Normal Range</a:t>
            </a:r>
          </a:p>
          <a:p>
            <a:pPr marL="640080" lvl="1" indent="-274320" fontAlgn="auto">
              <a:spcAft>
                <a:spcPts val="0"/>
              </a:spcAft>
              <a:buFont typeface="Wingdings 2"/>
              <a:buChar char=""/>
              <a:defRPr/>
            </a:pPr>
            <a:r>
              <a:rPr lang="en-US" sz="2400"/>
              <a:t>61-70: Elevated risk</a:t>
            </a:r>
          </a:p>
          <a:p>
            <a:pPr marL="640080" lvl="1" indent="-274320" fontAlgn="auto">
              <a:spcAft>
                <a:spcPts val="0"/>
              </a:spcAft>
              <a:buFont typeface="Wingdings 2"/>
              <a:buChar char=""/>
              <a:defRPr/>
            </a:pPr>
            <a:r>
              <a:rPr lang="en-US" sz="2400"/>
              <a:t>71+: Extremely Elevated risk </a:t>
            </a:r>
          </a:p>
          <a:p>
            <a:pPr marL="320040" indent="-320040" fontAlgn="auto">
              <a:spcAft>
                <a:spcPts val="0"/>
              </a:spcAft>
              <a:buFont typeface="Wingdings"/>
              <a:buChar char=""/>
              <a:defRPr/>
            </a:pPr>
            <a:r>
              <a:rPr lang="en-US" sz="2800"/>
              <a:t>Validity indexes included for more accurate interpretations</a:t>
            </a:r>
          </a:p>
          <a:p>
            <a:pPr marL="640080" lvl="1" indent="-274320" fontAlgn="auto">
              <a:spcAft>
                <a:spcPts val="0"/>
              </a:spcAft>
              <a:buFont typeface="Wingdings 2"/>
              <a:buChar char=""/>
              <a:defRPr/>
            </a:pPr>
            <a:r>
              <a:rPr lang="en-US" sz="2400"/>
              <a:t>Consistency and Pattern Response Indexes </a:t>
            </a:r>
          </a:p>
          <a:p>
            <a:pPr marL="640080" lvl="1" indent="-274320" fontAlgn="auto">
              <a:spcAft>
                <a:spcPts val="0"/>
              </a:spcAft>
              <a:buFont typeface="Wingdings 2"/>
              <a:buChar char=""/>
              <a:defRPr/>
            </a:pPr>
            <a:r>
              <a:rPr lang="en-US" sz="2400"/>
              <a:t>F Index for Parent and Teacher forms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57200" y="0"/>
            <a:ext cx="8229600" cy="1143000"/>
          </a:xfrm>
        </p:spPr>
        <p:txBody>
          <a:bodyPr/>
          <a:lstStyle/>
          <a:p>
            <a:r>
              <a:rPr lang="en-US" smtClean="0"/>
              <a:t>Sample Individual Report</a:t>
            </a:r>
          </a:p>
        </p:txBody>
      </p:sp>
      <p:sp>
        <p:nvSpPr>
          <p:cNvPr id="4" name="Slide Number Placeholder 3"/>
          <p:cNvSpPr>
            <a:spLocks noGrp="1"/>
          </p:cNvSpPr>
          <p:nvPr>
            <p:ph type="sldNum" sz="quarter" idx="12"/>
          </p:nvPr>
        </p:nvSpPr>
        <p:spPr/>
        <p:txBody>
          <a:bodyPr>
            <a:normAutofit fontScale="85000" lnSpcReduction="20000"/>
          </a:bodyPr>
          <a:lstStyle/>
          <a:p>
            <a:pPr>
              <a:defRPr/>
            </a:pPr>
            <a:fld id="{9D9F09CB-1536-4B9A-99DC-F70B7CB464D7}" type="slidenum">
              <a:rPr lang="en-US"/>
              <a:pPr>
                <a:defRPr/>
              </a:pPr>
              <a:t>34</a:t>
            </a:fld>
            <a:endParaRPr lang="en-US"/>
          </a:p>
        </p:txBody>
      </p:sp>
      <p:pic>
        <p:nvPicPr>
          <p:cNvPr id="81923" name="Picture 4"/>
          <p:cNvPicPr>
            <a:picLocks noChangeAspect="1" noChangeArrowheads="1"/>
          </p:cNvPicPr>
          <p:nvPr/>
        </p:nvPicPr>
        <p:blipFill>
          <a:blip r:embed="rId3" cstate="print"/>
          <a:srcRect l="3900" t="9230" r="2492" b="5385"/>
          <a:stretch>
            <a:fillRect/>
          </a:stretch>
        </p:blipFill>
        <p:spPr bwMode="auto">
          <a:xfrm>
            <a:off x="0" y="10668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Content Placeholder 10" descr="car2.jpg"/>
          <p:cNvPicPr>
            <a:picLocks noGrp="1" noChangeAspect="1"/>
          </p:cNvPicPr>
          <p:nvPr>
            <p:ph sz="quarter" idx="1"/>
          </p:nvPr>
        </p:nvPicPr>
        <p:blipFill>
          <a:blip r:embed="rId3" cstate="print"/>
          <a:srcRect l="2464" t="1695" b="28967"/>
          <a:stretch>
            <a:fillRect/>
          </a:stretch>
        </p:blipFill>
        <p:spPr>
          <a:xfrm>
            <a:off x="1295400" y="1143000"/>
            <a:ext cx="6096000" cy="5715000"/>
          </a:xfrm>
        </p:spPr>
      </p:pic>
      <p:sp>
        <p:nvSpPr>
          <p:cNvPr id="83970" name="Rectangle 2"/>
          <p:cNvSpPr>
            <a:spLocks noGrp="1" noChangeArrowheads="1"/>
          </p:cNvSpPr>
          <p:nvPr>
            <p:ph type="title"/>
          </p:nvPr>
        </p:nvSpPr>
        <p:spPr>
          <a:xfrm>
            <a:off x="457200" y="0"/>
            <a:ext cx="8229600" cy="1143000"/>
          </a:xfrm>
        </p:spPr>
        <p:txBody>
          <a:bodyPr/>
          <a:lstStyle/>
          <a:p>
            <a:r>
              <a:rPr lang="en-US" smtClean="0"/>
              <a:t>Sample Class Report</a:t>
            </a:r>
          </a:p>
        </p:txBody>
      </p:sp>
      <p:sp>
        <p:nvSpPr>
          <p:cNvPr id="4" name="Slide Number Placeholder 3"/>
          <p:cNvSpPr>
            <a:spLocks noGrp="1"/>
          </p:cNvSpPr>
          <p:nvPr>
            <p:ph type="sldNum" sz="quarter" idx="12"/>
          </p:nvPr>
        </p:nvSpPr>
        <p:spPr/>
        <p:txBody>
          <a:bodyPr>
            <a:normAutofit fontScale="85000" lnSpcReduction="20000"/>
          </a:bodyPr>
          <a:lstStyle/>
          <a:p>
            <a:pPr>
              <a:defRPr/>
            </a:pPr>
            <a:fld id="{71DDA207-DF14-4FD4-B205-9EAB161553C6}"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0"/>
            <a:ext cx="8229600" cy="1143000"/>
          </a:xfrm>
        </p:spPr>
        <p:txBody>
          <a:bodyPr/>
          <a:lstStyle/>
          <a:p>
            <a:r>
              <a:rPr lang="en-US" smtClean="0"/>
              <a:t>Sample School Report</a:t>
            </a:r>
          </a:p>
        </p:txBody>
      </p:sp>
      <p:sp>
        <p:nvSpPr>
          <p:cNvPr id="4" name="Slide Number Placeholder 3"/>
          <p:cNvSpPr>
            <a:spLocks noGrp="1"/>
          </p:cNvSpPr>
          <p:nvPr>
            <p:ph type="sldNum" sz="quarter" idx="12"/>
          </p:nvPr>
        </p:nvSpPr>
        <p:spPr/>
        <p:txBody>
          <a:bodyPr>
            <a:normAutofit fontScale="85000" lnSpcReduction="20000"/>
          </a:bodyPr>
          <a:lstStyle/>
          <a:p>
            <a:pPr>
              <a:defRPr/>
            </a:pPr>
            <a:fld id="{27514025-956E-49BA-B373-4FE707C12A79}" type="slidenum">
              <a:rPr lang="en-US"/>
              <a:pPr>
                <a:defRPr/>
              </a:pPr>
              <a:t>36</a:t>
            </a:fld>
            <a:endParaRPr lang="en-US"/>
          </a:p>
        </p:txBody>
      </p:sp>
      <p:pic>
        <p:nvPicPr>
          <p:cNvPr id="86019" name="Content Placeholder 5" descr="car1.jpg"/>
          <p:cNvPicPr>
            <a:picLocks noChangeAspect="1"/>
          </p:cNvPicPr>
          <p:nvPr/>
        </p:nvPicPr>
        <p:blipFill>
          <a:blip r:embed="rId3" cstate="print"/>
          <a:srcRect l="4893" t="1585" r="7033" b="38983"/>
          <a:stretch>
            <a:fillRect/>
          </a:stretch>
        </p:blipFill>
        <p:spPr bwMode="auto">
          <a:xfrm>
            <a:off x="1219200" y="990600"/>
            <a:ext cx="6858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304800"/>
            <a:ext cx="8229600" cy="1143000"/>
          </a:xfrm>
        </p:spPr>
        <p:txBody>
          <a:bodyPr/>
          <a:lstStyle/>
          <a:p>
            <a:r>
              <a:rPr lang="en-US" sz="4000" smtClean="0"/>
              <a:t>Standardization and Norms</a:t>
            </a:r>
          </a:p>
        </p:txBody>
      </p:sp>
      <p:sp>
        <p:nvSpPr>
          <p:cNvPr id="4" name="Slide Number Placeholder 3"/>
          <p:cNvSpPr>
            <a:spLocks noGrp="1"/>
          </p:cNvSpPr>
          <p:nvPr>
            <p:ph type="sldNum" sz="quarter" idx="12"/>
          </p:nvPr>
        </p:nvSpPr>
        <p:spPr/>
        <p:txBody>
          <a:bodyPr>
            <a:normAutofit fontScale="85000" lnSpcReduction="20000"/>
          </a:bodyPr>
          <a:lstStyle/>
          <a:p>
            <a:pPr>
              <a:defRPr/>
            </a:pPr>
            <a:fld id="{3051436C-60FF-4D1F-A69B-9662D6387389}" type="slidenum">
              <a:rPr lang="en-US"/>
              <a:pPr>
                <a:defRPr/>
              </a:pPr>
              <a:t>37</a:t>
            </a:fld>
            <a:endParaRPr lang="en-US"/>
          </a:p>
        </p:txBody>
      </p:sp>
      <p:sp>
        <p:nvSpPr>
          <p:cNvPr id="88067" name="Rectangle 3"/>
          <p:cNvSpPr>
            <a:spLocks noGrp="1" noChangeArrowheads="1"/>
          </p:cNvSpPr>
          <p:nvPr>
            <p:ph sz="quarter" idx="1"/>
          </p:nvPr>
        </p:nvSpPr>
        <p:spPr>
          <a:xfrm>
            <a:off x="457200" y="1524000"/>
            <a:ext cx="8229600" cy="5029200"/>
          </a:xfrm>
        </p:spPr>
        <p:txBody>
          <a:bodyPr/>
          <a:lstStyle/>
          <a:p>
            <a:pPr>
              <a:lnSpc>
                <a:spcPct val="80000"/>
              </a:lnSpc>
            </a:pPr>
            <a:r>
              <a:rPr lang="en-US" sz="2800" smtClean="0"/>
              <a:t>Excellent normative sample</a:t>
            </a:r>
          </a:p>
          <a:p>
            <a:pPr lvl="1">
              <a:lnSpc>
                <a:spcPct val="80000"/>
              </a:lnSpc>
            </a:pPr>
            <a:r>
              <a:rPr lang="en-US" sz="2400" smtClean="0"/>
              <a:t>Developed using the BASC-2 item pool</a:t>
            </a:r>
          </a:p>
          <a:p>
            <a:pPr lvl="1">
              <a:lnSpc>
                <a:spcPct val="80000"/>
              </a:lnSpc>
            </a:pPr>
            <a:r>
              <a:rPr lang="en-US" sz="2400" i="1" smtClean="0"/>
              <a:t>n</a:t>
            </a:r>
            <a:r>
              <a:rPr lang="en-US" sz="2400" smtClean="0"/>
              <a:t>=12,350</a:t>
            </a:r>
          </a:p>
          <a:p>
            <a:pPr lvl="1">
              <a:lnSpc>
                <a:spcPct val="80000"/>
              </a:lnSpc>
            </a:pPr>
            <a:r>
              <a:rPr lang="en-US" sz="2400" smtClean="0"/>
              <a:t>Representative of U.S. population</a:t>
            </a:r>
          </a:p>
          <a:p>
            <a:pPr lvl="1">
              <a:lnSpc>
                <a:spcPct val="80000"/>
              </a:lnSpc>
            </a:pPr>
            <a:r>
              <a:rPr lang="en-US" sz="2400" smtClean="0"/>
              <a:t>Taken from 233 cities across 40 states</a:t>
            </a:r>
          </a:p>
          <a:p>
            <a:pPr>
              <a:lnSpc>
                <a:spcPct val="80000"/>
              </a:lnSpc>
            </a:pPr>
            <a:r>
              <a:rPr lang="en-US" sz="2800" smtClean="0"/>
              <a:t>Child and adolescent ages ranged from 3 to 18</a:t>
            </a:r>
          </a:p>
          <a:p>
            <a:pPr>
              <a:lnSpc>
                <a:spcPct val="80000"/>
              </a:lnSpc>
            </a:pPr>
            <a:r>
              <a:rPr lang="en-US" sz="2800" smtClean="0"/>
              <a:t>Separate norm groups based on age within each form level</a:t>
            </a:r>
          </a:p>
          <a:p>
            <a:pPr lvl="1">
              <a:lnSpc>
                <a:spcPct val="80000"/>
              </a:lnSpc>
            </a:pPr>
            <a:r>
              <a:rPr lang="en-US" sz="2400" smtClean="0"/>
              <a:t>Two age groups at the Preschool level (age 3 and ages 4-5) </a:t>
            </a:r>
          </a:p>
          <a:p>
            <a:pPr lvl="1">
              <a:lnSpc>
                <a:spcPct val="80000"/>
              </a:lnSpc>
            </a:pPr>
            <a:r>
              <a:rPr lang="en-US" sz="2400" smtClean="0"/>
              <a:t>Three age groups at the Child/Adolescent level (ages 5-9 (8-9 for Student Form), ages 10-14, and ages 15-18)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12775" y="228600"/>
            <a:ext cx="8153400" cy="990600"/>
          </a:xfrm>
        </p:spPr>
        <p:txBody>
          <a:bodyPr/>
          <a:lstStyle/>
          <a:p>
            <a:r>
              <a:rPr lang="en-US" smtClean="0"/>
              <a:t>Psychometric Properties</a:t>
            </a:r>
          </a:p>
        </p:txBody>
      </p:sp>
      <p:sp>
        <p:nvSpPr>
          <p:cNvPr id="90114" name="Rectangle 3"/>
          <p:cNvSpPr>
            <a:spLocks noGrp="1" noChangeArrowheads="1"/>
          </p:cNvSpPr>
          <p:nvPr>
            <p:ph type="body" idx="1"/>
          </p:nvPr>
        </p:nvSpPr>
        <p:spPr>
          <a:xfrm>
            <a:off x="612775" y="1600200"/>
            <a:ext cx="8153400" cy="4495800"/>
          </a:xfrm>
        </p:spPr>
        <p:txBody>
          <a:bodyPr/>
          <a:lstStyle/>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r>
              <a:rPr lang="en-US" sz="2800" smtClean="0"/>
              <a:t>Please refer to handout for specific numbers</a:t>
            </a:r>
          </a:p>
        </p:txBody>
      </p:sp>
      <p:graphicFrame>
        <p:nvGraphicFramePr>
          <p:cNvPr id="4125" name="Group 29"/>
          <p:cNvGraphicFramePr>
            <a:graphicFrameLocks noGrp="1"/>
          </p:cNvGraphicFramePr>
          <p:nvPr/>
        </p:nvGraphicFramePr>
        <p:xfrm>
          <a:off x="381000" y="1701800"/>
          <a:ext cx="8458200" cy="3251200"/>
        </p:xfrm>
        <a:graphic>
          <a:graphicData uri="http://schemas.openxmlformats.org/drawingml/2006/table">
            <a:tbl>
              <a:tblPr/>
              <a:tblGrid>
                <a:gridCol w="4953000"/>
                <a:gridCol w="35052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Internal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Test-Retest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Inter-rater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Adequate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Convergent/Divergent Validity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Limited to 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B9C1AE6D-03DC-4D7D-A68D-419E5F3479EC}" type="slidenum">
              <a:rPr lang="en-US"/>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12775" y="228600"/>
            <a:ext cx="8153400" cy="990600"/>
          </a:xfrm>
        </p:spPr>
        <p:txBody>
          <a:bodyPr/>
          <a:lstStyle/>
          <a:p>
            <a:r>
              <a:rPr lang="en-US" smtClean="0"/>
              <a:t>BESS: 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2DAFF29A-2C4F-434E-9546-E8191B094756}" type="slidenum">
              <a:rPr lang="en-US"/>
              <a:pPr>
                <a:defRPr/>
              </a:pPr>
              <a:t>39</a:t>
            </a:fld>
            <a:endParaRPr lang="en-US"/>
          </a:p>
        </p:txBody>
      </p:sp>
      <p:sp>
        <p:nvSpPr>
          <p:cNvPr id="88067"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fontAlgn="auto">
              <a:lnSpc>
                <a:spcPct val="90000"/>
              </a:lnSpc>
              <a:spcAft>
                <a:spcPts val="0"/>
              </a:spcAft>
              <a:buFont typeface="Wingdings"/>
              <a:buChar char=""/>
              <a:defRPr/>
            </a:pPr>
            <a:r>
              <a:rPr lang="en-US" sz="2400" smtClean="0"/>
              <a:t>Objective and systematic screening system </a:t>
            </a:r>
          </a:p>
          <a:p>
            <a:pPr marL="320040" indent="-320040" fontAlgn="auto">
              <a:lnSpc>
                <a:spcPct val="90000"/>
              </a:lnSpc>
              <a:spcAft>
                <a:spcPts val="0"/>
              </a:spcAft>
              <a:buFont typeface="Wingdings"/>
              <a:buChar char=""/>
              <a:defRPr/>
            </a:pPr>
            <a:r>
              <a:rPr lang="en-US" sz="2400" smtClean="0"/>
              <a:t>Created to contain equal amounts of positively and negatively worded items to capture both strengths and weaknesses </a:t>
            </a:r>
          </a:p>
          <a:p>
            <a:pPr marL="320040" indent="-320040" fontAlgn="auto">
              <a:lnSpc>
                <a:spcPct val="90000"/>
              </a:lnSpc>
              <a:spcAft>
                <a:spcPts val="0"/>
              </a:spcAft>
              <a:buFont typeface="Wingdings"/>
              <a:buChar char=""/>
              <a:defRPr/>
            </a:pPr>
            <a:r>
              <a:rPr lang="en-US" sz="2400" smtClean="0"/>
              <a:t>Forms brief and easy to administer for a reliable and accurate Total Score that is predictive of behavioral and emotional problems </a:t>
            </a:r>
          </a:p>
          <a:p>
            <a:pPr marL="320040" indent="-320040" fontAlgn="auto">
              <a:lnSpc>
                <a:spcPct val="90000"/>
              </a:lnSpc>
              <a:spcAft>
                <a:spcPts val="0"/>
              </a:spcAft>
              <a:buFont typeface="Wingdings"/>
              <a:buChar char=""/>
              <a:defRPr/>
            </a:pPr>
            <a:r>
              <a:rPr lang="en-US" sz="2400" smtClean="0"/>
              <a:t>Validity indexes further add to the accuracy and utility </a:t>
            </a:r>
          </a:p>
          <a:p>
            <a:pPr marL="320040" indent="-320040" fontAlgn="auto">
              <a:lnSpc>
                <a:spcPct val="90000"/>
              </a:lnSpc>
              <a:spcAft>
                <a:spcPts val="0"/>
              </a:spcAft>
              <a:buFont typeface="Wingdings"/>
              <a:buChar char=""/>
              <a:defRPr/>
            </a:pPr>
            <a:r>
              <a:rPr lang="en-US" sz="2400" smtClean="0"/>
              <a:t>Part of larger BASC-2 system, which provides further evaluation and intervention suggestions after screening</a:t>
            </a:r>
          </a:p>
          <a:p>
            <a:pPr marL="320040" indent="-320040" fontAlgn="auto">
              <a:lnSpc>
                <a:spcPct val="90000"/>
              </a:lnSpc>
              <a:spcAft>
                <a:spcPts val="0"/>
              </a:spcAft>
              <a:buFont typeface="Wingdings"/>
              <a:buChar char=""/>
              <a:defRPr/>
            </a:pPr>
            <a:r>
              <a:rPr lang="en-US" sz="2400" smtClean="0"/>
              <a:t>Also part of AIMSweb Behavior</a:t>
            </a:r>
          </a:p>
          <a:p>
            <a:pPr marL="320040" indent="-320040" fontAlgn="auto">
              <a:lnSpc>
                <a:spcPct val="90000"/>
              </a:lnSpc>
              <a:spcAft>
                <a:spcPts val="0"/>
              </a:spcAft>
              <a:buFont typeface="Wingdings"/>
              <a:buChar char=""/>
              <a:defRPr/>
            </a:pPr>
            <a:r>
              <a:rPr lang="en-US" sz="2400" smtClean="0"/>
              <a:t>Audio recordings and Spanish forms available of the parent and student forms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Social Emotional Issues in Schools</a:t>
            </a:r>
            <a:endParaRPr lang="en-US" dirty="0"/>
          </a:p>
        </p:txBody>
      </p:sp>
      <p:sp>
        <p:nvSpPr>
          <p:cNvPr id="20482" name="Content Placeholder 2"/>
          <p:cNvSpPr>
            <a:spLocks noGrp="1"/>
          </p:cNvSpPr>
          <p:nvPr>
            <p:ph idx="1"/>
          </p:nvPr>
        </p:nvSpPr>
        <p:spPr>
          <a:xfrm>
            <a:off x="304800" y="1447800"/>
            <a:ext cx="8610600" cy="5486400"/>
          </a:xfrm>
        </p:spPr>
        <p:txBody>
          <a:bodyPr/>
          <a:lstStyle/>
          <a:p>
            <a:r>
              <a:rPr lang="en-US" smtClean="0"/>
              <a:t>There is a significant need in schools to improve efforts at screening and identification of students with emotional and behavioral problems </a:t>
            </a:r>
          </a:p>
          <a:p>
            <a:pPr lvl="1"/>
            <a:r>
              <a:rPr lang="en-US" smtClean="0"/>
              <a:t>(Caldarella et al., 2008; Chafouleas, Kilgus, &amp; Wallach, 2010; Gresham, 2007)</a:t>
            </a:r>
          </a:p>
          <a:p>
            <a:pPr lvl="1"/>
            <a:r>
              <a:rPr lang="en-US" smtClean="0"/>
              <a:t>Although many schools are screening for academic deficits, screening for behavior is lagging behind academics</a:t>
            </a:r>
          </a:p>
          <a:p>
            <a:pPr lvl="1"/>
            <a:r>
              <a:rPr lang="en-US" smtClean="0"/>
              <a:t>For externalizing behavior problems, schools often rely on office discipline referrals</a:t>
            </a:r>
          </a:p>
          <a:p>
            <a:pPr lvl="2"/>
            <a:r>
              <a:rPr lang="en-US" smtClean="0"/>
              <a:t>Prone to poor reliability (Kalberg et al., 2010)</a:t>
            </a:r>
          </a:p>
          <a:p>
            <a:pPr lvl="2"/>
            <a:r>
              <a:rPr lang="en-US" smtClean="0"/>
              <a:t>Lack internalizing problem data  </a:t>
            </a:r>
          </a:p>
          <a:p>
            <a:endParaRPr lang="en-US"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8BB502D8-9C59-4480-8824-5ED1E559A2F6}" type="slidenum">
              <a:rPr lang="en-US"/>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12775" y="228600"/>
            <a:ext cx="8153400" cy="990600"/>
          </a:xfrm>
        </p:spPr>
        <p:txBody>
          <a:bodyPr/>
          <a:lstStyle/>
          <a:p>
            <a:r>
              <a:rPr lang="en-US" smtClean="0"/>
              <a:t>BESS: Disadvantages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1E4A042B-0AE5-4803-9910-C442B6ED417E}" type="slidenum">
              <a:rPr lang="en-US"/>
              <a:pPr>
                <a:defRPr/>
              </a:pPr>
              <a:t>40</a:t>
            </a:fld>
            <a:endParaRPr lang="en-US"/>
          </a:p>
        </p:txBody>
      </p:sp>
      <p:sp>
        <p:nvSpPr>
          <p:cNvPr id="94211" name="Rectangle 3"/>
          <p:cNvSpPr>
            <a:spLocks noGrp="1" noChangeArrowheads="1"/>
          </p:cNvSpPr>
          <p:nvPr>
            <p:ph sz="quarter" idx="1"/>
          </p:nvPr>
        </p:nvSpPr>
        <p:spPr>
          <a:xfrm>
            <a:off x="612775" y="1600200"/>
            <a:ext cx="8153400" cy="4495800"/>
          </a:xfrm>
        </p:spPr>
        <p:txBody>
          <a:bodyPr/>
          <a:lstStyle/>
          <a:p>
            <a:r>
              <a:rPr lang="en-US" smtClean="0"/>
              <a:t>Reason for caution when it comes to screening for internalizing problems, especially among younger children (based on validity data)</a:t>
            </a:r>
          </a:p>
          <a:p>
            <a:r>
              <a:rPr lang="en-US" smtClean="0"/>
              <a:t>Potentially high cost</a:t>
            </a:r>
          </a:p>
          <a:p>
            <a:r>
              <a:rPr lang="en-US" smtClean="0"/>
              <a:t>Not useful as a progress monitoring tool</a:t>
            </a:r>
          </a:p>
          <a:p>
            <a:r>
              <a:rPr lang="en-US" smtClean="0"/>
              <a:t>For teachers with multiple students can be time consuming at 5 minutes per student</a:t>
            </a:r>
          </a:p>
          <a:p>
            <a:pPr>
              <a:buFontTx/>
              <a:buNone/>
            </a:pP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12775" y="228600"/>
            <a:ext cx="8153400" cy="990600"/>
          </a:xfrm>
        </p:spPr>
        <p:txBody>
          <a:bodyPr/>
          <a:lstStyle/>
          <a:p>
            <a:r>
              <a:rPr lang="en-US" smtClean="0"/>
              <a:t>BESS: User Comments</a:t>
            </a:r>
          </a:p>
        </p:txBody>
      </p:sp>
      <p:sp>
        <p:nvSpPr>
          <p:cNvPr id="4" name="Slide Number Placeholder 3"/>
          <p:cNvSpPr>
            <a:spLocks noGrp="1"/>
          </p:cNvSpPr>
          <p:nvPr>
            <p:ph type="sldNum" sz="quarter" idx="12"/>
          </p:nvPr>
        </p:nvSpPr>
        <p:spPr/>
        <p:txBody>
          <a:bodyPr>
            <a:normAutofit fontScale="85000" lnSpcReduction="20000"/>
          </a:bodyPr>
          <a:lstStyle/>
          <a:p>
            <a:pPr>
              <a:defRPr/>
            </a:pPr>
            <a:fld id="{BA9C82EB-FCEB-4A7E-970B-32DACBAC988F}" type="slidenum">
              <a:rPr lang="en-US"/>
              <a:pPr>
                <a:defRPr/>
              </a:pPr>
              <a:t>41</a:t>
            </a:fld>
            <a:endParaRPr lang="en-US"/>
          </a:p>
        </p:txBody>
      </p:sp>
      <p:sp>
        <p:nvSpPr>
          <p:cNvPr id="96259" name="Rectangle 3"/>
          <p:cNvSpPr>
            <a:spLocks noGrp="1" noChangeArrowheads="1"/>
          </p:cNvSpPr>
          <p:nvPr>
            <p:ph sz="quarter" idx="1"/>
          </p:nvPr>
        </p:nvSpPr>
        <p:spPr>
          <a:xfrm>
            <a:off x="612775" y="1600200"/>
            <a:ext cx="8153400" cy="4495800"/>
          </a:xfrm>
        </p:spPr>
        <p:txBody>
          <a:bodyPr/>
          <a:lstStyle/>
          <a:p>
            <a:pPr>
              <a:lnSpc>
                <a:spcPct val="80000"/>
              </a:lnSpc>
            </a:pPr>
            <a:r>
              <a:rPr lang="en-US" sz="2400" smtClean="0"/>
              <a:t>I'm really glad we started using the screener.  I especially like it because it catches the internalizing students who usually go unnoticed.  It also helps at re-eval time because I can easily pull up the data and, as the years go on, we will start seeing reliable trends, instead of subjective notes from teachers.   </a:t>
            </a:r>
          </a:p>
          <a:p>
            <a:pPr>
              <a:lnSpc>
                <a:spcPct val="80000"/>
              </a:lnSpc>
              <a:buFontTx/>
              <a:buNone/>
            </a:pPr>
            <a:r>
              <a:rPr lang="en-US" sz="2400" smtClean="0"/>
              <a:t> </a:t>
            </a:r>
          </a:p>
          <a:p>
            <a:pPr>
              <a:lnSpc>
                <a:spcPct val="80000"/>
              </a:lnSpc>
            </a:pPr>
            <a:r>
              <a:rPr lang="en-US" sz="2400" smtClean="0"/>
              <a:t>The teachers grumble about it because there are so many bubbles to fill out.  We have found that the older students can (usually) fill out the bubbles themselves before the teacher completes it.  They have also had aides help them bubble to cut down on time.  I'm hoping we can purchase the Aimsweb version and that it will be more user friendly!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8458200" cy="1470025"/>
          </a:xfrm>
        </p:spPr>
        <p:txBody>
          <a:bodyPr>
            <a:normAutofit fontScale="90000"/>
          </a:bodyPr>
          <a:lstStyle/>
          <a:p>
            <a:pPr fontAlgn="auto">
              <a:spcAft>
                <a:spcPts val="0"/>
              </a:spcAft>
              <a:defRPr/>
            </a:pPr>
            <a:r>
              <a:rPr lang="en-US" dirty="0" smtClean="0"/>
              <a:t>Social Skills Improvement System Performance Screening Guide;</a:t>
            </a:r>
            <a:br>
              <a:rPr lang="en-US" dirty="0" smtClean="0"/>
            </a:br>
            <a:r>
              <a:rPr lang="en-US" sz="4000" dirty="0" err="1" smtClean="0"/>
              <a:t>SSiS</a:t>
            </a:r>
            <a:endParaRPr lang="en-US" sz="4000" dirty="0"/>
          </a:p>
        </p:txBody>
      </p:sp>
      <p:sp>
        <p:nvSpPr>
          <p:cNvPr id="98306" name="TextBox 2"/>
          <p:cNvSpPr txBox="1">
            <a:spLocks noChangeArrowheads="1"/>
          </p:cNvSpPr>
          <p:nvPr/>
        </p:nvSpPr>
        <p:spPr bwMode="auto">
          <a:xfrm>
            <a:off x="990600" y="5257800"/>
            <a:ext cx="8153400" cy="1384300"/>
          </a:xfrm>
          <a:prstGeom prst="rect">
            <a:avLst/>
          </a:prstGeom>
          <a:noFill/>
          <a:ln w="9525">
            <a:noFill/>
            <a:miter lim="800000"/>
            <a:headEnd/>
            <a:tailEnd/>
          </a:ln>
        </p:spPr>
        <p:txBody>
          <a:bodyPr>
            <a:spAutoFit/>
          </a:bodyPr>
          <a:lstStyle/>
          <a:p>
            <a:r>
              <a:rPr lang="en-US" sz="2800">
                <a:latin typeface="Tw Cen MT"/>
              </a:rPr>
              <a:t>Stephen N. Elliott, PhD &amp; Frank M. Gresham, PhD</a:t>
            </a:r>
          </a:p>
          <a:p>
            <a:pPr algn="ctr"/>
            <a:endParaRPr lang="en-US" sz="2800">
              <a:latin typeface="Tw Cen MT"/>
            </a:endParaRPr>
          </a:p>
          <a:p>
            <a:r>
              <a:rPr lang="en-US" sz="2800">
                <a:latin typeface="Tw Cen MT"/>
              </a:rPr>
              <a:t>              Presented by Nicole Smit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612775" y="228600"/>
            <a:ext cx="8153400" cy="990600"/>
          </a:xfrm>
        </p:spPr>
        <p:txBody>
          <a:bodyPr/>
          <a:lstStyle/>
          <a:p>
            <a:r>
              <a:rPr lang="en-US" smtClean="0"/>
              <a:t>SSiS: Overview</a:t>
            </a:r>
          </a:p>
        </p:txBody>
      </p:sp>
      <p:sp>
        <p:nvSpPr>
          <p:cNvPr id="4" name="Slide Number Placeholder 3"/>
          <p:cNvSpPr>
            <a:spLocks noGrp="1"/>
          </p:cNvSpPr>
          <p:nvPr>
            <p:ph type="sldNum" sz="quarter" idx="12"/>
          </p:nvPr>
        </p:nvSpPr>
        <p:spPr/>
        <p:txBody>
          <a:bodyPr>
            <a:normAutofit fontScale="85000" lnSpcReduction="20000"/>
          </a:bodyPr>
          <a:lstStyle/>
          <a:p>
            <a:pPr>
              <a:defRPr/>
            </a:pPr>
            <a:fld id="{2446E8FA-73E4-4827-867F-65D31FDB7B23}" type="slidenum">
              <a:rPr lang="en-US"/>
              <a:pPr>
                <a:defRPr/>
              </a:pPr>
              <a:t>43</a:t>
            </a:fld>
            <a:endParaRPr lang="en-US"/>
          </a:p>
        </p:txBody>
      </p:sp>
      <p:sp>
        <p:nvSpPr>
          <p:cNvPr id="3" name="Content Placeholder 2"/>
          <p:cNvSpPr>
            <a:spLocks noGrp="1"/>
          </p:cNvSpPr>
          <p:nvPr>
            <p:ph sz="quarter" idx="1"/>
          </p:nvPr>
        </p:nvSpPr>
        <p:spPr>
          <a:xfrm>
            <a:off x="457200" y="1600200"/>
            <a:ext cx="8229600" cy="4754563"/>
          </a:xfrm>
        </p:spPr>
        <p:txBody>
          <a:bodyPr>
            <a:normAutofit/>
          </a:bodyPr>
          <a:lstStyle/>
          <a:p>
            <a:pPr marL="320040" indent="-320040" fontAlgn="auto">
              <a:spcAft>
                <a:spcPts val="0"/>
              </a:spcAft>
              <a:buFont typeface="Wingdings"/>
              <a:buChar char=""/>
              <a:defRPr/>
            </a:pPr>
            <a:r>
              <a:rPr lang="en-US" dirty="0" smtClean="0">
                <a:latin typeface="+mj-lt"/>
              </a:rPr>
              <a:t>Screening component of the </a:t>
            </a:r>
            <a:r>
              <a:rPr lang="en-US" i="1" dirty="0" err="1" smtClean="0">
                <a:latin typeface="+mj-lt"/>
              </a:rPr>
              <a:t>SSiS</a:t>
            </a:r>
            <a:r>
              <a:rPr lang="en-US" i="1" dirty="0" smtClean="0">
                <a:latin typeface="+mj-lt"/>
              </a:rPr>
              <a:t> Multi-tiered Assessment and Intervention Model</a:t>
            </a:r>
          </a:p>
          <a:p>
            <a:pPr marL="320040" indent="-320040" fontAlgn="auto">
              <a:spcAft>
                <a:spcPts val="0"/>
              </a:spcAft>
              <a:buFont typeface="Wingdings"/>
              <a:buChar char=""/>
              <a:defRPr/>
            </a:pPr>
            <a:r>
              <a:rPr lang="en-US" dirty="0" smtClean="0">
                <a:latin typeface="+mj-lt"/>
              </a:rPr>
              <a:t>Collects class-wide data on students’ academic performance and learning behaviors that influence performance</a:t>
            </a:r>
          </a:p>
          <a:p>
            <a:pPr marL="320040" indent="-320040" fontAlgn="auto">
              <a:spcAft>
                <a:spcPts val="0"/>
              </a:spcAft>
              <a:buFont typeface="Wingdings"/>
              <a:buChar char=""/>
              <a:defRPr/>
            </a:pPr>
            <a:r>
              <a:rPr lang="en-US" dirty="0" smtClean="0">
                <a:latin typeface="+mj-lt"/>
              </a:rPr>
              <a:t>Standardized, criterion-referenced rating scale</a:t>
            </a:r>
          </a:p>
          <a:p>
            <a:pPr marL="320040" indent="-320040" fontAlgn="auto">
              <a:spcAft>
                <a:spcPts val="0"/>
              </a:spcAft>
              <a:buFont typeface="Wingdings"/>
              <a:buChar char=""/>
              <a:defRPr/>
            </a:pPr>
            <a:r>
              <a:rPr lang="en-US" dirty="0" smtClean="0">
                <a:latin typeface="+mj-lt"/>
              </a:rPr>
              <a:t>Available for three levels: preschool, elementary, and secondary</a:t>
            </a:r>
          </a:p>
          <a:p>
            <a:pPr marL="320040" indent="-320040" fontAlgn="auto">
              <a:spcAft>
                <a:spcPts val="0"/>
              </a:spcAft>
              <a:buFont typeface="Wingdings"/>
              <a:buChar char=""/>
              <a:defRPr/>
            </a:pPr>
            <a:r>
              <a:rPr lang="en-US" dirty="0" smtClean="0">
                <a:latin typeface="+mj-lt"/>
              </a:rPr>
              <a:t>Included in </a:t>
            </a:r>
            <a:r>
              <a:rPr lang="en-US" dirty="0" err="1" smtClean="0">
                <a:latin typeface="+mj-lt"/>
              </a:rPr>
              <a:t>AIMSweb</a:t>
            </a:r>
            <a:r>
              <a:rPr lang="en-US" dirty="0" smtClean="0">
                <a:latin typeface="+mj-lt"/>
              </a:rPr>
              <a:t> behavior</a:t>
            </a:r>
          </a:p>
          <a:p>
            <a:pPr marL="320040" indent="-320040" fontAlgn="auto">
              <a:spcAft>
                <a:spcPts val="0"/>
              </a:spcAft>
              <a:buFont typeface="Wingdings"/>
              <a:buNone/>
              <a:defRPr/>
            </a:pPr>
            <a:endParaRPr lang="en-US" dirty="0">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612775" y="228600"/>
            <a:ext cx="8153400" cy="990600"/>
          </a:xfrm>
        </p:spPr>
        <p:txBody>
          <a:bodyPr/>
          <a:lstStyle/>
          <a:p>
            <a:r>
              <a:rPr lang="en-US" smtClean="0"/>
              <a:t>SSiS: Cost</a:t>
            </a:r>
          </a:p>
        </p:txBody>
      </p:sp>
      <p:sp>
        <p:nvSpPr>
          <p:cNvPr id="4" name="Slide Number Placeholder 3"/>
          <p:cNvSpPr>
            <a:spLocks noGrp="1"/>
          </p:cNvSpPr>
          <p:nvPr>
            <p:ph type="sldNum" sz="quarter" idx="12"/>
          </p:nvPr>
        </p:nvSpPr>
        <p:spPr/>
        <p:txBody>
          <a:bodyPr>
            <a:normAutofit fontScale="85000" lnSpcReduction="20000"/>
          </a:bodyPr>
          <a:lstStyle/>
          <a:p>
            <a:pPr>
              <a:defRPr/>
            </a:pPr>
            <a:fld id="{DA129FDE-A118-4239-868F-BD7B0E682A72}" type="slidenum">
              <a:rPr lang="en-US"/>
              <a:pPr>
                <a:defRPr/>
              </a:pPr>
              <a:t>44</a:t>
            </a:fld>
            <a:endParaRPr lang="en-US"/>
          </a:p>
        </p:txBody>
      </p:sp>
      <p:sp>
        <p:nvSpPr>
          <p:cNvPr id="102403" name="Content Placeholder 2"/>
          <p:cNvSpPr>
            <a:spLocks noGrp="1"/>
          </p:cNvSpPr>
          <p:nvPr>
            <p:ph sz="quarter" idx="1"/>
          </p:nvPr>
        </p:nvSpPr>
        <p:spPr>
          <a:xfrm>
            <a:off x="457200" y="1600200"/>
            <a:ext cx="8534400" cy="4525963"/>
          </a:xfrm>
        </p:spPr>
        <p:txBody>
          <a:bodyPr/>
          <a:lstStyle/>
          <a:p>
            <a:r>
              <a:rPr lang="en-US" smtClean="0"/>
              <a:t>10 booklets (elementary &amp; secondary) = $42.50</a:t>
            </a:r>
          </a:p>
          <a:p>
            <a:r>
              <a:rPr lang="en-US" smtClean="0"/>
              <a:t>4 booklets (preschool) = $17.00</a:t>
            </a:r>
          </a:p>
          <a:p>
            <a:r>
              <a:rPr lang="en-US" smtClean="0"/>
              <a:t>SSiS Rating Scales Manual = $104.05</a:t>
            </a:r>
          </a:p>
          <a:p>
            <a:r>
              <a:rPr lang="en-US" smtClean="0"/>
              <a:t>Cost to screen 500 elementary students (20 classrooms) = $189.05</a:t>
            </a:r>
          </a:p>
          <a:p>
            <a:pPr>
              <a:buFont typeface="Wingdings" pitchFamily="2" charset="2"/>
              <a:buNone/>
            </a:pPr>
            <a:endParaRPr lang="en-US" smtClean="0"/>
          </a:p>
          <a:p>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612775" y="228600"/>
            <a:ext cx="8153400" cy="990600"/>
          </a:xfrm>
        </p:spPr>
        <p:txBody>
          <a:bodyPr/>
          <a:lstStyle/>
          <a:p>
            <a:r>
              <a:rPr lang="en-US" smtClean="0"/>
              <a:t>SSiS: Administration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B4930C02-91D3-4088-AA73-E1260E706B66}" type="slidenum">
              <a:rPr lang="en-US"/>
              <a:pPr>
                <a:defRPr/>
              </a:pPr>
              <a:t>45</a:t>
            </a:fld>
            <a:endParaRPr lang="en-US"/>
          </a:p>
        </p:txBody>
      </p:sp>
      <p:sp>
        <p:nvSpPr>
          <p:cNvPr id="3" name="Content Placeholder 2"/>
          <p:cNvSpPr>
            <a:spLocks noGrp="1"/>
          </p:cNvSpPr>
          <p:nvPr>
            <p:ph sz="quarter" idx="1"/>
          </p:nvPr>
        </p:nvSpPr>
        <p:spPr>
          <a:xfrm>
            <a:off x="381000" y="1676400"/>
            <a:ext cx="8534400" cy="4724400"/>
          </a:xfrm>
        </p:spPr>
        <p:txBody>
          <a:bodyPr>
            <a:normAutofit fontScale="92500" lnSpcReduction="10000"/>
          </a:bodyPr>
          <a:lstStyle/>
          <a:p>
            <a:pPr marL="320040" indent="-320040" fontAlgn="auto">
              <a:spcAft>
                <a:spcPts val="0"/>
              </a:spcAft>
              <a:buFont typeface="Wingdings"/>
              <a:buChar char=""/>
              <a:defRPr/>
            </a:pPr>
            <a:r>
              <a:rPr lang="en-US" dirty="0" smtClean="0"/>
              <a:t>Completed by classroom teachers</a:t>
            </a:r>
          </a:p>
          <a:p>
            <a:pPr marL="320040" indent="-320040" fontAlgn="auto">
              <a:spcAft>
                <a:spcPts val="0"/>
              </a:spcAft>
              <a:buFont typeface="Wingdings"/>
              <a:buChar char=""/>
              <a:defRPr/>
            </a:pPr>
            <a:r>
              <a:rPr lang="en-US" dirty="0" smtClean="0"/>
              <a:t>Average completion time: 30 minutes for entire class</a:t>
            </a:r>
          </a:p>
          <a:p>
            <a:pPr marL="320040" indent="-320040" fontAlgn="auto">
              <a:spcAft>
                <a:spcPts val="0"/>
              </a:spcAft>
              <a:buFont typeface="Wingdings"/>
              <a:buChar char=""/>
              <a:defRPr/>
            </a:pPr>
            <a:r>
              <a:rPr lang="en-US" dirty="0" smtClean="0"/>
              <a:t>Teachers rate students 1-5 in four areas:</a:t>
            </a:r>
          </a:p>
          <a:p>
            <a:pPr marL="640080" lvl="1" indent="-274320" fontAlgn="auto">
              <a:spcAft>
                <a:spcPts val="0"/>
              </a:spcAft>
              <a:buFont typeface="Wingdings 2"/>
              <a:buChar char=""/>
              <a:defRPr/>
            </a:pPr>
            <a:r>
              <a:rPr lang="en-US" dirty="0" smtClean="0"/>
              <a:t>Positive social behaviors</a:t>
            </a:r>
          </a:p>
          <a:p>
            <a:pPr marL="640080" lvl="1" indent="-274320" fontAlgn="auto">
              <a:spcAft>
                <a:spcPts val="0"/>
              </a:spcAft>
              <a:buFont typeface="Wingdings 2"/>
              <a:buChar char=""/>
              <a:defRPr/>
            </a:pPr>
            <a:r>
              <a:rPr lang="en-US" dirty="0" smtClean="0"/>
              <a:t>Motivation to learn</a:t>
            </a:r>
          </a:p>
          <a:p>
            <a:pPr marL="640080" lvl="1" indent="-274320" fontAlgn="auto">
              <a:spcAft>
                <a:spcPts val="0"/>
              </a:spcAft>
              <a:buFont typeface="Wingdings 2"/>
              <a:buChar char=""/>
              <a:defRPr/>
            </a:pPr>
            <a:r>
              <a:rPr lang="en-US" dirty="0" smtClean="0"/>
              <a:t>Reading skills</a:t>
            </a:r>
          </a:p>
          <a:p>
            <a:pPr marL="640080" lvl="1" indent="-274320" fontAlgn="auto">
              <a:spcAft>
                <a:spcPts val="0"/>
              </a:spcAft>
              <a:buFont typeface="Wingdings 2"/>
              <a:buChar char=""/>
              <a:defRPr/>
            </a:pPr>
            <a:r>
              <a:rPr lang="en-US" dirty="0" smtClean="0"/>
              <a:t>Math skills</a:t>
            </a:r>
          </a:p>
          <a:p>
            <a:pPr marL="320040" indent="-320040" fontAlgn="auto">
              <a:spcAft>
                <a:spcPts val="0"/>
              </a:spcAft>
              <a:buFont typeface="Wingdings"/>
              <a:buChar char=""/>
              <a:defRPr/>
            </a:pPr>
            <a:r>
              <a:rPr lang="en-US" dirty="0" smtClean="0"/>
              <a:t>Descriptions of the behaviors or skills at each of the 5 levels are described in the booklet</a:t>
            </a:r>
          </a:p>
          <a:p>
            <a:pPr marL="640080" lvl="1" indent="-274320" fontAlgn="auto">
              <a:spcAft>
                <a:spcPts val="0"/>
              </a:spcAft>
              <a:buFont typeface="Wingdings 2"/>
              <a:buChar char=""/>
              <a:defRPr/>
            </a:pPr>
            <a:r>
              <a:rPr lang="en-US" dirty="0" smtClean="0"/>
              <a:t>Note: The preschool booklet rates students using 4 levels instead of 5.</a:t>
            </a:r>
          </a:p>
          <a:p>
            <a:pPr marL="320040" indent="-320040" fontAlgn="auto">
              <a:spcAft>
                <a:spcPts val="0"/>
              </a:spcAft>
              <a:buFont typeface="Wingdings"/>
              <a:buNone/>
              <a:defRPr/>
            </a:pPr>
            <a:endParaRPr lang="en-US" dirty="0" smtClean="0"/>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1"/>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A343F16D-FEDC-4FB5-8C52-C6431B75C051}" type="slidenum">
              <a:rPr lang="en-US">
                <a:cs typeface="Arial" pitchFamily="34" charset="0"/>
              </a:rPr>
              <a:pPr fontAlgn="base">
                <a:spcBef>
                  <a:spcPct val="0"/>
                </a:spcBef>
                <a:spcAft>
                  <a:spcPct val="0"/>
                </a:spcAft>
              </a:pPr>
              <a:t>46</a:t>
            </a:fld>
            <a:endParaRPr lang="en-US">
              <a:cs typeface="Arial" pitchFamily="34" charset="0"/>
            </a:endParaRPr>
          </a:p>
        </p:txBody>
      </p:sp>
      <p:pic>
        <p:nvPicPr>
          <p:cNvPr id="106498" name="Picture 2" descr="SSIS Screener Behaviors.jpg"/>
          <p:cNvPicPr>
            <a:picLocks noChangeAspect="1"/>
          </p:cNvPicPr>
          <p:nvPr/>
        </p:nvPicPr>
        <p:blipFill>
          <a:blip r:embed="rId3" cstate="print"/>
          <a:srcRect/>
          <a:stretch>
            <a:fillRect/>
          </a:stretch>
        </p:blipFill>
        <p:spPr bwMode="auto">
          <a:xfrm>
            <a:off x="1647825" y="0"/>
            <a:ext cx="5848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612775" y="228600"/>
            <a:ext cx="8153400" cy="990600"/>
          </a:xfrm>
        </p:spPr>
        <p:txBody>
          <a:bodyPr/>
          <a:lstStyle/>
          <a:p>
            <a:r>
              <a:rPr lang="en-US" smtClean="0"/>
              <a:t>Scoring and Interpretation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091B1C4F-E459-4155-BF04-398D74D186AE}" type="slidenum">
              <a:rPr lang="en-US"/>
              <a:pPr>
                <a:defRPr/>
              </a:pPr>
              <a:t>47</a:t>
            </a:fld>
            <a:endParaRPr lang="en-US"/>
          </a:p>
        </p:txBody>
      </p:sp>
      <p:sp>
        <p:nvSpPr>
          <p:cNvPr id="108547" name="Content Placeholder 2"/>
          <p:cNvSpPr>
            <a:spLocks noGrp="1"/>
          </p:cNvSpPr>
          <p:nvPr>
            <p:ph sz="quarter" idx="1"/>
          </p:nvPr>
        </p:nvSpPr>
        <p:spPr>
          <a:xfrm>
            <a:off x="457200" y="1447800"/>
            <a:ext cx="8229600" cy="4678363"/>
          </a:xfrm>
        </p:spPr>
        <p:txBody>
          <a:bodyPr/>
          <a:lstStyle/>
          <a:p>
            <a:r>
              <a:rPr lang="en-US" smtClean="0"/>
              <a:t>The Screening Guide provides a brief statement about how much intervention, if any, is indicated by each performance level</a:t>
            </a:r>
          </a:p>
          <a:p>
            <a:r>
              <a:rPr lang="en-US" smtClean="0"/>
              <a:t>1 = high level of concern; intervention needed.</a:t>
            </a:r>
          </a:p>
          <a:p>
            <a:r>
              <a:rPr lang="en-US" smtClean="0"/>
              <a:t>2 or 3 = moderate concern</a:t>
            </a:r>
          </a:p>
          <a:p>
            <a:r>
              <a:rPr lang="en-US" smtClean="0"/>
              <a:t>4 or 5 = student is functioning at or above the level expected of students their age</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1"/>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249DAAAF-6FE4-4A4B-8F52-181D235E889E}" type="slidenum">
              <a:rPr lang="en-US">
                <a:cs typeface="Arial" pitchFamily="34" charset="0"/>
              </a:rPr>
              <a:pPr fontAlgn="base">
                <a:spcBef>
                  <a:spcPct val="0"/>
                </a:spcBef>
                <a:spcAft>
                  <a:spcPct val="0"/>
                </a:spcAft>
              </a:pPr>
              <a:t>48</a:t>
            </a:fld>
            <a:endParaRPr lang="en-US">
              <a:cs typeface="Arial" pitchFamily="34" charset="0"/>
            </a:endParaRPr>
          </a:p>
        </p:txBody>
      </p:sp>
      <p:pic>
        <p:nvPicPr>
          <p:cNvPr id="110594" name="Picture 2" descr="SSIS Screener.jpg"/>
          <p:cNvPicPr>
            <a:picLocks noChangeAspect="1"/>
          </p:cNvPicPr>
          <p:nvPr/>
        </p:nvPicPr>
        <p:blipFill>
          <a:blip r:embed="rId3" cstate="print"/>
          <a:srcRect/>
          <a:stretch>
            <a:fillRect/>
          </a:stretch>
        </p:blipFill>
        <p:spPr bwMode="auto">
          <a:xfrm>
            <a:off x="381000" y="228600"/>
            <a:ext cx="8613775"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1"/>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485D50C9-81F8-4A42-ABCC-DBCA65E79637}" type="slidenum">
              <a:rPr lang="en-US">
                <a:cs typeface="Arial" pitchFamily="34" charset="0"/>
              </a:rPr>
              <a:pPr fontAlgn="base">
                <a:spcBef>
                  <a:spcPct val="0"/>
                </a:spcBef>
                <a:spcAft>
                  <a:spcPct val="0"/>
                </a:spcAft>
              </a:pPr>
              <a:t>49</a:t>
            </a:fld>
            <a:endParaRPr lang="en-US">
              <a:cs typeface="Arial" pitchFamily="34" charset="0"/>
            </a:endParaRPr>
          </a:p>
        </p:txBody>
      </p:sp>
      <p:pic>
        <p:nvPicPr>
          <p:cNvPr id="112642" name="Picture 2" descr="SSIS cropped.jpg"/>
          <p:cNvPicPr>
            <a:picLocks noChangeAspect="1"/>
          </p:cNvPicPr>
          <p:nvPr/>
        </p:nvPicPr>
        <p:blipFill>
          <a:blip r:embed="rId3" cstate="print"/>
          <a:srcRect/>
          <a:stretch>
            <a:fillRect/>
          </a:stretch>
        </p:blipFill>
        <p:spPr bwMode="auto">
          <a:xfrm>
            <a:off x="0" y="609600"/>
            <a:ext cx="9144000" cy="4900613"/>
          </a:xfrm>
          <a:prstGeom prst="rect">
            <a:avLst/>
          </a:prstGeom>
          <a:noFill/>
          <a:ln w="9525">
            <a:noFill/>
            <a:miter lim="800000"/>
            <a:headEnd/>
            <a:tailEnd/>
          </a:ln>
        </p:spPr>
      </p:pic>
      <p:sp>
        <p:nvSpPr>
          <p:cNvPr id="4" name="TextBox 3"/>
          <p:cNvSpPr txBox="1">
            <a:spLocks noChangeArrowheads="1"/>
          </p:cNvSpPr>
          <p:nvPr/>
        </p:nvSpPr>
        <p:spPr bwMode="auto">
          <a:xfrm>
            <a:off x="7239000" y="1371600"/>
            <a:ext cx="1752600" cy="276225"/>
          </a:xfrm>
          <a:prstGeom prst="rect">
            <a:avLst/>
          </a:prstGeom>
          <a:noFill/>
          <a:ln w="9525">
            <a:noFill/>
            <a:miter lim="800000"/>
            <a:headEnd/>
            <a:tailEnd/>
          </a:ln>
        </p:spPr>
        <p:txBody>
          <a:bodyPr>
            <a:spAutoFit/>
          </a:bodyPr>
          <a:lstStyle/>
          <a:p>
            <a:r>
              <a:rPr lang="en-US" sz="1200">
                <a:latin typeface="Tw Cen MT"/>
              </a:rPr>
              <a:t>Andrea Setmeyer</a:t>
            </a:r>
          </a:p>
        </p:txBody>
      </p:sp>
      <p:sp>
        <p:nvSpPr>
          <p:cNvPr id="5" name="TextBox 4"/>
          <p:cNvSpPr txBox="1">
            <a:spLocks noChangeArrowheads="1"/>
          </p:cNvSpPr>
          <p:nvPr/>
        </p:nvSpPr>
        <p:spPr bwMode="auto">
          <a:xfrm>
            <a:off x="7239000" y="1600200"/>
            <a:ext cx="1371600" cy="276225"/>
          </a:xfrm>
          <a:prstGeom prst="rect">
            <a:avLst/>
          </a:prstGeom>
          <a:noFill/>
          <a:ln w="9525">
            <a:noFill/>
            <a:miter lim="800000"/>
            <a:headEnd/>
            <a:tailEnd/>
          </a:ln>
        </p:spPr>
        <p:txBody>
          <a:bodyPr>
            <a:spAutoFit/>
          </a:bodyPr>
          <a:lstStyle/>
          <a:p>
            <a:r>
              <a:rPr lang="en-US" sz="1200">
                <a:latin typeface="Tw Cen MT"/>
              </a:rPr>
              <a:t>Ericka Allen</a:t>
            </a:r>
          </a:p>
        </p:txBody>
      </p:sp>
      <p:sp>
        <p:nvSpPr>
          <p:cNvPr id="7" name="TextBox 6"/>
          <p:cNvSpPr txBox="1">
            <a:spLocks noChangeArrowheads="1"/>
          </p:cNvSpPr>
          <p:nvPr/>
        </p:nvSpPr>
        <p:spPr bwMode="auto">
          <a:xfrm>
            <a:off x="7239000" y="2133600"/>
            <a:ext cx="1752600" cy="276225"/>
          </a:xfrm>
          <a:prstGeom prst="rect">
            <a:avLst/>
          </a:prstGeom>
          <a:noFill/>
          <a:ln w="9525">
            <a:noFill/>
            <a:miter lim="800000"/>
            <a:headEnd/>
            <a:tailEnd/>
          </a:ln>
        </p:spPr>
        <p:txBody>
          <a:bodyPr>
            <a:spAutoFit/>
          </a:bodyPr>
          <a:lstStyle/>
          <a:p>
            <a:r>
              <a:rPr lang="en-US" sz="1200">
                <a:latin typeface="Tw Cen MT"/>
              </a:rPr>
              <a:t>Stephanie Secord</a:t>
            </a:r>
          </a:p>
        </p:txBody>
      </p:sp>
      <p:sp>
        <p:nvSpPr>
          <p:cNvPr id="9" name="TextBox 8"/>
          <p:cNvSpPr txBox="1">
            <a:spLocks noChangeArrowheads="1"/>
          </p:cNvSpPr>
          <p:nvPr/>
        </p:nvSpPr>
        <p:spPr bwMode="auto">
          <a:xfrm>
            <a:off x="7239000" y="1828800"/>
            <a:ext cx="1752600" cy="276225"/>
          </a:xfrm>
          <a:prstGeom prst="rect">
            <a:avLst/>
          </a:prstGeom>
          <a:noFill/>
          <a:ln w="9525">
            <a:noFill/>
            <a:miter lim="800000"/>
            <a:headEnd/>
            <a:tailEnd/>
          </a:ln>
        </p:spPr>
        <p:txBody>
          <a:bodyPr>
            <a:spAutoFit/>
          </a:bodyPr>
          <a:lstStyle/>
          <a:p>
            <a:r>
              <a:rPr lang="en-US" sz="1200">
                <a:latin typeface="Tw Cen MT"/>
              </a:rPr>
              <a:t>Amy Magers</a:t>
            </a:r>
          </a:p>
        </p:txBody>
      </p:sp>
      <p:sp>
        <p:nvSpPr>
          <p:cNvPr id="16" name="Oval 15"/>
          <p:cNvSpPr/>
          <p:nvPr/>
        </p:nvSpPr>
        <p:spPr>
          <a:xfrm>
            <a:off x="4267200" y="13716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4648200" y="13716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334000" y="13716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6324600" y="13716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3657600" y="16002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4495800" y="16002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5486400" y="16002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6324600" y="16002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3962400" y="19050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5105400" y="21336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4648200" y="19050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5334000" y="19050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6629400" y="19050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a:xfrm>
            <a:off x="3810000" y="21336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5486400" y="21336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6172200" y="2133600"/>
            <a:ext cx="1524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a:spLocks noChangeArrowheads="1"/>
          </p:cNvSpPr>
          <p:nvPr/>
        </p:nvSpPr>
        <p:spPr bwMode="auto">
          <a:xfrm>
            <a:off x="304800" y="2209800"/>
            <a:ext cx="3352800" cy="261938"/>
          </a:xfrm>
          <a:prstGeom prst="rect">
            <a:avLst/>
          </a:prstGeom>
          <a:noFill/>
          <a:ln w="9525">
            <a:noFill/>
            <a:miter lim="800000"/>
            <a:headEnd/>
            <a:tailEnd/>
          </a:ln>
        </p:spPr>
        <p:txBody>
          <a:bodyPr>
            <a:spAutoFit/>
          </a:bodyPr>
          <a:lstStyle/>
          <a:p>
            <a:r>
              <a:rPr lang="en-US" sz="1100">
                <a:latin typeface="Tw Cen MT"/>
              </a:rPr>
              <a:t>Stephanie Secord             Tier 3 Rdg Intervention</a:t>
            </a:r>
          </a:p>
        </p:txBody>
      </p:sp>
      <p:sp>
        <p:nvSpPr>
          <p:cNvPr id="44" name="TextBox 43"/>
          <p:cNvSpPr txBox="1">
            <a:spLocks noChangeArrowheads="1"/>
          </p:cNvSpPr>
          <p:nvPr/>
        </p:nvSpPr>
        <p:spPr bwMode="auto">
          <a:xfrm>
            <a:off x="228600" y="4800600"/>
            <a:ext cx="3352800" cy="261938"/>
          </a:xfrm>
          <a:prstGeom prst="rect">
            <a:avLst/>
          </a:prstGeom>
          <a:noFill/>
          <a:ln w="9525">
            <a:noFill/>
            <a:miter lim="800000"/>
            <a:headEnd/>
            <a:tailEnd/>
          </a:ln>
        </p:spPr>
        <p:txBody>
          <a:bodyPr>
            <a:spAutoFit/>
          </a:bodyPr>
          <a:lstStyle/>
          <a:p>
            <a:r>
              <a:rPr lang="en-US" sz="1100">
                <a:latin typeface="Tw Cen MT"/>
              </a:rPr>
              <a:t>Amy Magers	                    Progress Monitor Math</a:t>
            </a:r>
          </a:p>
        </p:txBody>
      </p:sp>
      <p:sp>
        <p:nvSpPr>
          <p:cNvPr id="45" name="TextBox 44"/>
          <p:cNvSpPr txBox="1">
            <a:spLocks noChangeArrowheads="1"/>
          </p:cNvSpPr>
          <p:nvPr/>
        </p:nvSpPr>
        <p:spPr bwMode="auto">
          <a:xfrm>
            <a:off x="228600" y="5029200"/>
            <a:ext cx="3352800" cy="430213"/>
          </a:xfrm>
          <a:prstGeom prst="rect">
            <a:avLst/>
          </a:prstGeom>
          <a:noFill/>
          <a:ln w="9525">
            <a:noFill/>
            <a:miter lim="800000"/>
            <a:headEnd/>
            <a:tailEnd/>
          </a:ln>
        </p:spPr>
        <p:txBody>
          <a:bodyPr>
            <a:spAutoFit/>
          </a:bodyPr>
          <a:lstStyle/>
          <a:p>
            <a:r>
              <a:rPr lang="en-US" sz="1100">
                <a:latin typeface="Tw Cen MT"/>
              </a:rPr>
              <a:t>Amy Magers                        Social Skills Group	</a:t>
            </a:r>
          </a:p>
        </p:txBody>
      </p:sp>
      <p:sp>
        <p:nvSpPr>
          <p:cNvPr id="46" name="TextBox 45"/>
          <p:cNvSpPr txBox="1">
            <a:spLocks noChangeArrowheads="1"/>
          </p:cNvSpPr>
          <p:nvPr/>
        </p:nvSpPr>
        <p:spPr bwMode="auto">
          <a:xfrm>
            <a:off x="304800" y="1752600"/>
            <a:ext cx="3352800" cy="430213"/>
          </a:xfrm>
          <a:prstGeom prst="rect">
            <a:avLst/>
          </a:prstGeom>
          <a:noFill/>
          <a:ln w="9525">
            <a:noFill/>
            <a:miter lim="800000"/>
            <a:headEnd/>
            <a:tailEnd/>
          </a:ln>
        </p:spPr>
        <p:txBody>
          <a:bodyPr>
            <a:spAutoFit/>
          </a:bodyPr>
          <a:lstStyle/>
          <a:p>
            <a:endParaRPr lang="en-US" sz="1100">
              <a:latin typeface="Tw Cen MT"/>
            </a:endParaRPr>
          </a:p>
          <a:p>
            <a:r>
              <a:rPr lang="en-US" sz="1100">
                <a:latin typeface="Tw Cen MT"/>
              </a:rPr>
              <a:t>Andrea Setmeyer             Tier 3 Math Intervention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ox(in)">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box(i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i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ox(in)">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7" grpId="0" build="allAtOnce"/>
      <p:bldP spid="9" grpId="0" build="allAtOnce"/>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12775" y="228600"/>
            <a:ext cx="8153400" cy="990600"/>
          </a:xfrm>
        </p:spPr>
        <p:txBody>
          <a:bodyPr/>
          <a:lstStyle/>
          <a:p>
            <a:r>
              <a:rPr lang="en-US" smtClean="0"/>
              <a:t>Goal</a:t>
            </a:r>
          </a:p>
        </p:txBody>
      </p:sp>
      <p:sp>
        <p:nvSpPr>
          <p:cNvPr id="22530" name="Content Placeholder 2"/>
          <p:cNvSpPr>
            <a:spLocks noGrp="1"/>
          </p:cNvSpPr>
          <p:nvPr>
            <p:ph idx="1"/>
          </p:nvPr>
        </p:nvSpPr>
        <p:spPr>
          <a:xfrm>
            <a:off x="612775" y="1600200"/>
            <a:ext cx="8153400" cy="4495800"/>
          </a:xfrm>
        </p:spPr>
        <p:txBody>
          <a:bodyPr/>
          <a:lstStyle/>
          <a:p>
            <a:r>
              <a:rPr lang="en-US" dirty="0" smtClean="0"/>
              <a:t>The goal of this mini-skills session is to critically review and evaluate five social/emotional and behavioral screeners and one online web-based system.</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DF164C15-096D-4676-A6CE-78AF8228F85E}" type="slidenum">
              <a:rPr lang="en-US"/>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12775" y="228600"/>
            <a:ext cx="8153400" cy="990600"/>
          </a:xfrm>
        </p:spPr>
        <p:txBody>
          <a:bodyPr/>
          <a:lstStyle/>
          <a:p>
            <a:r>
              <a:rPr lang="en-US" smtClean="0"/>
              <a:t>Standardization and Norms</a:t>
            </a:r>
          </a:p>
        </p:txBody>
      </p:sp>
      <p:sp>
        <p:nvSpPr>
          <p:cNvPr id="4" name="Slide Number Placeholder 3"/>
          <p:cNvSpPr>
            <a:spLocks noGrp="1"/>
          </p:cNvSpPr>
          <p:nvPr>
            <p:ph type="sldNum" sz="quarter" idx="12"/>
          </p:nvPr>
        </p:nvSpPr>
        <p:spPr/>
        <p:txBody>
          <a:bodyPr>
            <a:normAutofit fontScale="85000" lnSpcReduction="20000"/>
          </a:bodyPr>
          <a:lstStyle/>
          <a:p>
            <a:pPr>
              <a:defRPr/>
            </a:pPr>
            <a:fld id="{DF4C5FED-43A1-4794-965B-3BAB608B3DA3}" type="slidenum">
              <a:rPr lang="en-US"/>
              <a:pPr>
                <a:defRPr/>
              </a:pPr>
              <a:t>50</a:t>
            </a:fld>
            <a:endParaRPr lang="en-US"/>
          </a:p>
        </p:txBody>
      </p:sp>
      <p:sp>
        <p:nvSpPr>
          <p:cNvPr id="3" name="Content Placeholder 2"/>
          <p:cNvSpPr>
            <a:spLocks noGrp="1"/>
          </p:cNvSpPr>
          <p:nvPr>
            <p:ph sz="quarter" idx="1"/>
          </p:nvPr>
        </p:nvSpPr>
        <p:spPr>
          <a:xfrm>
            <a:off x="457200" y="1600200"/>
            <a:ext cx="8229600" cy="4754563"/>
          </a:xfrm>
        </p:spPr>
        <p:txBody>
          <a:bodyPr>
            <a:normAutofit fontScale="92500" lnSpcReduction="20000"/>
          </a:bodyPr>
          <a:lstStyle/>
          <a:p>
            <a:pPr marL="320040" indent="-320040" fontAlgn="auto">
              <a:spcAft>
                <a:spcPts val="0"/>
              </a:spcAft>
              <a:buFont typeface="Wingdings"/>
              <a:buChar char=""/>
              <a:defRPr/>
            </a:pPr>
            <a:r>
              <a:rPr lang="en-US" dirty="0" smtClean="0"/>
              <a:t>Development and field testing of the </a:t>
            </a:r>
            <a:r>
              <a:rPr lang="en-US" dirty="0" err="1" smtClean="0"/>
              <a:t>SSiS</a:t>
            </a:r>
            <a:r>
              <a:rPr lang="en-US" dirty="0" smtClean="0"/>
              <a:t> Performance Screening Guide occurred during the standardization of the </a:t>
            </a:r>
            <a:r>
              <a:rPr lang="en-US" dirty="0" err="1" smtClean="0"/>
              <a:t>SSiS</a:t>
            </a:r>
            <a:r>
              <a:rPr lang="en-US" dirty="0" smtClean="0"/>
              <a:t> Rating Scales </a:t>
            </a:r>
          </a:p>
          <a:p>
            <a:pPr marL="320040" indent="-320040" fontAlgn="auto">
              <a:spcAft>
                <a:spcPts val="0"/>
              </a:spcAft>
              <a:buFont typeface="Wingdings"/>
              <a:buChar char=""/>
              <a:defRPr/>
            </a:pPr>
            <a:r>
              <a:rPr lang="en-US" dirty="0" smtClean="0"/>
              <a:t>Teachers </a:t>
            </a:r>
            <a:r>
              <a:rPr lang="en-US" i="1" dirty="0" smtClean="0"/>
              <a:t>n</a:t>
            </a:r>
            <a:r>
              <a:rPr lang="en-US" dirty="0" smtClean="0"/>
              <a:t> = 138</a:t>
            </a:r>
          </a:p>
          <a:p>
            <a:pPr marL="640080" lvl="1" indent="-274320" fontAlgn="auto">
              <a:spcAft>
                <a:spcPts val="0"/>
              </a:spcAft>
              <a:buFont typeface="Wingdings 2"/>
              <a:buChar char=""/>
              <a:defRPr/>
            </a:pPr>
            <a:r>
              <a:rPr lang="en-US" dirty="0" smtClean="0"/>
              <a:t>30 preschool, 76 elementary, and 32 high school</a:t>
            </a:r>
          </a:p>
          <a:p>
            <a:pPr marL="320040" indent="-320040" fontAlgn="auto">
              <a:spcAft>
                <a:spcPts val="0"/>
              </a:spcAft>
              <a:buFont typeface="Wingdings"/>
              <a:buChar char=""/>
              <a:defRPr/>
            </a:pPr>
            <a:r>
              <a:rPr lang="en-US" dirty="0" smtClean="0"/>
              <a:t>Majority female </a:t>
            </a:r>
            <a:r>
              <a:rPr lang="en-US" i="1" dirty="0" smtClean="0"/>
              <a:t>n </a:t>
            </a:r>
            <a:r>
              <a:rPr lang="en-US" dirty="0" smtClean="0"/>
              <a:t>= 126</a:t>
            </a:r>
          </a:p>
          <a:p>
            <a:pPr marL="320040" indent="-320040" fontAlgn="auto">
              <a:spcAft>
                <a:spcPts val="0"/>
              </a:spcAft>
              <a:buFont typeface="Wingdings"/>
              <a:buChar char=""/>
              <a:defRPr/>
            </a:pPr>
            <a:r>
              <a:rPr lang="en-US" dirty="0" smtClean="0"/>
              <a:t>Majority was taken from the North Central and South regions of the U.S.  (</a:t>
            </a:r>
            <a:r>
              <a:rPr lang="en-US" i="1" dirty="0" smtClean="0"/>
              <a:t>n</a:t>
            </a:r>
            <a:r>
              <a:rPr lang="en-US" dirty="0" smtClean="0"/>
              <a:t> = 45, </a:t>
            </a:r>
            <a:r>
              <a:rPr lang="en-US" i="1" dirty="0" smtClean="0"/>
              <a:t>n</a:t>
            </a:r>
            <a:r>
              <a:rPr lang="en-US" dirty="0" smtClean="0"/>
              <a:t> = 52)</a:t>
            </a:r>
          </a:p>
          <a:p>
            <a:pPr marL="320040" indent="-320040" fontAlgn="auto">
              <a:spcAft>
                <a:spcPts val="0"/>
              </a:spcAft>
              <a:buFont typeface="Wingdings"/>
              <a:buChar char=""/>
              <a:defRPr/>
            </a:pPr>
            <a:r>
              <a:rPr lang="en-US" dirty="0" smtClean="0"/>
              <a:t>Students evaluated </a:t>
            </a:r>
            <a:r>
              <a:rPr lang="en-US" i="1" dirty="0" smtClean="0"/>
              <a:t>n </a:t>
            </a:r>
            <a:r>
              <a:rPr lang="en-US" dirty="0" smtClean="0"/>
              <a:t>= 2,497 </a:t>
            </a:r>
          </a:p>
          <a:p>
            <a:pPr marL="640080" lvl="1" indent="-274320" fontAlgn="auto">
              <a:spcAft>
                <a:spcPts val="0"/>
              </a:spcAft>
              <a:buFont typeface="Wingdings 2"/>
              <a:buChar char=""/>
              <a:defRPr/>
            </a:pPr>
            <a:r>
              <a:rPr lang="en-US" dirty="0" smtClean="0"/>
              <a:t>Preschool </a:t>
            </a:r>
            <a:r>
              <a:rPr lang="en-US" i="1" dirty="0" smtClean="0"/>
              <a:t>n </a:t>
            </a:r>
            <a:r>
              <a:rPr lang="en-US" dirty="0" smtClean="0"/>
              <a:t>= 439</a:t>
            </a:r>
          </a:p>
          <a:p>
            <a:pPr marL="640080" lvl="1" indent="-274320" fontAlgn="auto">
              <a:spcAft>
                <a:spcPts val="0"/>
              </a:spcAft>
              <a:buFont typeface="Wingdings 2"/>
              <a:buChar char=""/>
              <a:defRPr/>
            </a:pPr>
            <a:r>
              <a:rPr lang="en-US" dirty="0" smtClean="0"/>
              <a:t>Elementary </a:t>
            </a:r>
            <a:r>
              <a:rPr lang="en-US" i="1" dirty="0" smtClean="0"/>
              <a:t>n = </a:t>
            </a:r>
            <a:r>
              <a:rPr lang="en-US" dirty="0" smtClean="0"/>
              <a:t>1,475 </a:t>
            </a:r>
          </a:p>
          <a:p>
            <a:pPr marL="640080" lvl="1" indent="-274320" fontAlgn="auto">
              <a:spcAft>
                <a:spcPts val="0"/>
              </a:spcAft>
              <a:buFont typeface="Wingdings 2"/>
              <a:buChar char=""/>
              <a:defRPr/>
            </a:pPr>
            <a:r>
              <a:rPr lang="en-US" dirty="0" smtClean="0"/>
              <a:t>Secondary </a:t>
            </a:r>
            <a:r>
              <a:rPr lang="en-US" i="1" dirty="0" smtClean="0"/>
              <a:t>n </a:t>
            </a:r>
            <a:r>
              <a:rPr lang="en-US" dirty="0" smtClean="0"/>
              <a:t>= 538</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12775" y="228600"/>
            <a:ext cx="8153400" cy="990600"/>
          </a:xfrm>
        </p:spPr>
        <p:txBody>
          <a:bodyPr/>
          <a:lstStyle/>
          <a:p>
            <a:r>
              <a:rPr lang="en-US" smtClean="0"/>
              <a:t>Psychometric Properties</a:t>
            </a:r>
          </a:p>
        </p:txBody>
      </p:sp>
      <p:sp>
        <p:nvSpPr>
          <p:cNvPr id="2051" name="Rectangle 3"/>
          <p:cNvSpPr>
            <a:spLocks noGrp="1" noChangeArrowheads="1"/>
          </p:cNvSpPr>
          <p:nvPr>
            <p:ph type="body" idx="1"/>
          </p:nvPr>
        </p:nvSpPr>
        <p:spPr>
          <a:xfrm>
            <a:off x="612775" y="1600200"/>
            <a:ext cx="8153400" cy="5029200"/>
          </a:xfrm>
        </p:spPr>
        <p:txBody>
          <a:bodyPr>
            <a:normAutofit lnSpcReduction="10000"/>
          </a:bodyPr>
          <a:lstStyle/>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r>
              <a:rPr lang="en-US" sz="2800" dirty="0" smtClean="0"/>
              <a:t>Please refer to handout for specific numbers</a:t>
            </a:r>
          </a:p>
        </p:txBody>
      </p:sp>
      <p:graphicFrame>
        <p:nvGraphicFramePr>
          <p:cNvPr id="4125" name="Group 29"/>
          <p:cNvGraphicFramePr>
            <a:graphicFrameLocks noGrp="1"/>
          </p:cNvGraphicFramePr>
          <p:nvPr/>
        </p:nvGraphicFramePr>
        <p:xfrm>
          <a:off x="381000" y="1600200"/>
          <a:ext cx="8458200" cy="4149344"/>
        </p:xfrm>
        <a:graphic>
          <a:graphicData uri="http://schemas.openxmlformats.org/drawingml/2006/table">
            <a:tbl>
              <a:tblPr/>
              <a:tblGrid>
                <a:gridCol w="4953000"/>
                <a:gridCol w="35052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Internal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Not provided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Test-Retest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Adequate (elem. &amp; sec.)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Limited (preschool)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Inter-rater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Adequate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Convergent/Divergent Validity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Limited to Excellent (elem. &amp; sec.)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Adequate to Excellent (preschool)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0012CBC3-A9E5-4246-AFF7-20012E62A108}" type="slidenum">
              <a:rPr lang="en-US"/>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612775" y="228600"/>
            <a:ext cx="8153400" cy="990600"/>
          </a:xfrm>
        </p:spPr>
        <p:txBody>
          <a:bodyPr/>
          <a:lstStyle/>
          <a:p>
            <a:r>
              <a:rPr lang="en-US" smtClean="0"/>
              <a:t>SSiS: 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C5CB8208-0DA1-4395-B667-A605B77CF0A9}" type="slidenum">
              <a:rPr lang="en-US"/>
              <a:pPr>
                <a:defRPr/>
              </a:pPr>
              <a:t>52</a:t>
            </a:fld>
            <a:endParaRPr lang="en-US"/>
          </a:p>
        </p:txBody>
      </p:sp>
      <p:sp>
        <p:nvSpPr>
          <p:cNvPr id="3" name="Content Placeholder 2"/>
          <p:cNvSpPr>
            <a:spLocks noGrp="1"/>
          </p:cNvSpPr>
          <p:nvPr>
            <p:ph sz="quarter" idx="1"/>
          </p:nvPr>
        </p:nvSpPr>
        <p:spPr>
          <a:xfrm>
            <a:off x="381000" y="1600200"/>
            <a:ext cx="8458200" cy="5257800"/>
          </a:xfrm>
        </p:spPr>
        <p:txBody>
          <a:bodyPr>
            <a:normAutofit fontScale="77500" lnSpcReduction="20000"/>
          </a:bodyPr>
          <a:lstStyle/>
          <a:p>
            <a:pPr marL="320040" indent="-320040" fontAlgn="auto">
              <a:spcAft>
                <a:spcPts val="0"/>
              </a:spcAft>
              <a:buFont typeface="Wingdings"/>
              <a:buChar char=""/>
              <a:defRPr/>
            </a:pPr>
            <a:r>
              <a:rPr lang="en-US" sz="3100" dirty="0" smtClean="0"/>
              <a:t>Standardized, criterion-referenced screener of key social, motivational, and academic behaviors</a:t>
            </a:r>
          </a:p>
          <a:p>
            <a:pPr marL="320040" indent="-320040" fontAlgn="auto">
              <a:spcAft>
                <a:spcPts val="0"/>
              </a:spcAft>
              <a:buFont typeface="Wingdings"/>
              <a:buChar char=""/>
              <a:defRPr/>
            </a:pPr>
            <a:r>
              <a:rPr lang="en-US" sz="3100" dirty="0" smtClean="0"/>
              <a:t>Time-efficient (30 minutes or less)</a:t>
            </a:r>
          </a:p>
          <a:p>
            <a:pPr marL="320040" indent="-320040" fontAlgn="auto">
              <a:spcAft>
                <a:spcPts val="0"/>
              </a:spcAft>
              <a:buFont typeface="Wingdings"/>
              <a:buChar char=""/>
              <a:defRPr/>
            </a:pPr>
            <a:r>
              <a:rPr lang="en-US" sz="3100" dirty="0" smtClean="0"/>
              <a:t>Scoring and interpretation are easy and straightforward</a:t>
            </a:r>
          </a:p>
          <a:p>
            <a:pPr marL="320040" indent="-320040" fontAlgn="auto">
              <a:spcAft>
                <a:spcPts val="0"/>
              </a:spcAft>
              <a:buFont typeface="Wingdings"/>
              <a:buChar char=""/>
              <a:defRPr/>
            </a:pPr>
            <a:r>
              <a:rPr lang="en-US" sz="3100" dirty="0" smtClean="0"/>
              <a:t>Distinct </a:t>
            </a:r>
            <a:r>
              <a:rPr lang="en-US" sz="3100" dirty="0"/>
              <a:t>behavioral criteria for each of the four skill areas and performance levels </a:t>
            </a:r>
            <a:r>
              <a:rPr lang="en-US" sz="3100" dirty="0" smtClean="0"/>
              <a:t>are provided in the booklet</a:t>
            </a:r>
          </a:p>
          <a:p>
            <a:pPr marL="320040" indent="-320040" fontAlgn="auto">
              <a:spcAft>
                <a:spcPts val="0"/>
              </a:spcAft>
              <a:buFont typeface="Wingdings"/>
              <a:buChar char=""/>
              <a:defRPr/>
            </a:pPr>
            <a:r>
              <a:rPr lang="en-US" sz="3100" dirty="0" smtClean="0"/>
              <a:t>Direct link to intervention: </a:t>
            </a:r>
            <a:r>
              <a:rPr lang="en-US" sz="3100" i="1" dirty="0" err="1" smtClean="0"/>
              <a:t>SSiS</a:t>
            </a:r>
            <a:r>
              <a:rPr lang="en-US" sz="3100" i="1" dirty="0" smtClean="0"/>
              <a:t> </a:t>
            </a:r>
            <a:r>
              <a:rPr lang="en-US" sz="3100" i="1" dirty="0" err="1" smtClean="0"/>
              <a:t>Classwide</a:t>
            </a:r>
            <a:r>
              <a:rPr lang="en-US" sz="3100" i="1" dirty="0" smtClean="0"/>
              <a:t> Intervention Program</a:t>
            </a:r>
          </a:p>
          <a:p>
            <a:pPr marL="320040" indent="-320040" fontAlgn="auto">
              <a:spcAft>
                <a:spcPts val="0"/>
              </a:spcAft>
              <a:buFont typeface="Wingdings"/>
              <a:buChar char=""/>
              <a:defRPr/>
            </a:pPr>
            <a:r>
              <a:rPr lang="en-US" sz="3100" dirty="0" smtClean="0"/>
              <a:t>Fairly inexpensive</a:t>
            </a:r>
          </a:p>
          <a:p>
            <a:pPr marL="320040" indent="-320040" fontAlgn="auto">
              <a:spcAft>
                <a:spcPts val="0"/>
              </a:spcAft>
              <a:buFont typeface="Wingdings"/>
              <a:buChar char=""/>
              <a:defRPr/>
            </a:pPr>
            <a:r>
              <a:rPr lang="en-US" sz="3100" dirty="0" smtClean="0"/>
              <a:t>Teachers indicated that the </a:t>
            </a:r>
            <a:r>
              <a:rPr lang="en-US" sz="3100" dirty="0" err="1" smtClean="0"/>
              <a:t>SSiS</a:t>
            </a:r>
            <a:r>
              <a:rPr lang="en-US" sz="3100" dirty="0" smtClean="0"/>
              <a:t> Performance Screening Guide was clearly written, easy to use, and easy to organize information and sort students by need.</a:t>
            </a:r>
          </a:p>
          <a:p>
            <a:pPr marL="320040" indent="-320040" fontAlgn="auto">
              <a:spcAft>
                <a:spcPts val="0"/>
              </a:spcAft>
              <a:buFont typeface="Wingdings"/>
              <a:buChar char=""/>
              <a:defRPr/>
            </a:pPr>
            <a:r>
              <a:rPr lang="en-US" sz="3100" dirty="0" smtClean="0"/>
              <a:t>Included in </a:t>
            </a:r>
            <a:r>
              <a:rPr lang="en-US" sz="3100" dirty="0" err="1" smtClean="0"/>
              <a:t>AIMSweb</a:t>
            </a:r>
            <a:r>
              <a:rPr lang="en-US" sz="3100" dirty="0" smtClean="0"/>
              <a:t> behavior</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12775" y="228600"/>
            <a:ext cx="8153400" cy="990600"/>
          </a:xfrm>
        </p:spPr>
        <p:txBody>
          <a:bodyPr/>
          <a:lstStyle/>
          <a:p>
            <a:r>
              <a:rPr lang="en-US" smtClean="0"/>
              <a:t>SSiS: Disadvantages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F8788AFC-B1E8-46FF-8600-1463551910F3}" type="slidenum">
              <a:rPr lang="en-US"/>
              <a:pPr>
                <a:defRPr/>
              </a:pPr>
              <a:t>53</a:t>
            </a:fld>
            <a:endParaRPr lang="en-US"/>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dirty="0"/>
              <a:t>Evidence of validity is scarce with just one test of </a:t>
            </a:r>
            <a:r>
              <a:rPr lang="en-US" dirty="0" smtClean="0"/>
              <a:t>criterion-validity</a:t>
            </a:r>
          </a:p>
          <a:p>
            <a:pPr marL="320040" indent="-320040" fontAlgn="auto">
              <a:spcAft>
                <a:spcPts val="0"/>
              </a:spcAft>
              <a:buFont typeface="Wingdings"/>
              <a:buChar char=""/>
              <a:defRPr/>
            </a:pPr>
            <a:r>
              <a:rPr lang="en-US" dirty="0"/>
              <a:t>I</a:t>
            </a:r>
            <a:r>
              <a:rPr lang="en-US" dirty="0" smtClean="0"/>
              <a:t>nterrater </a:t>
            </a:r>
            <a:r>
              <a:rPr lang="en-US" dirty="0"/>
              <a:t>reliability is mostly in the </a:t>
            </a:r>
            <a:r>
              <a:rPr lang="en-US" dirty="0" smtClean="0"/>
              <a:t>adequate </a:t>
            </a:r>
            <a:r>
              <a:rPr lang="en-US" dirty="0"/>
              <a:t>range but decreases with increasing grade </a:t>
            </a:r>
            <a:r>
              <a:rPr lang="en-US" dirty="0" smtClean="0"/>
              <a:t>levels</a:t>
            </a:r>
          </a:p>
          <a:p>
            <a:pPr marL="320040" indent="-320040" fontAlgn="auto">
              <a:spcAft>
                <a:spcPts val="0"/>
              </a:spcAft>
              <a:buFont typeface="Wingdings"/>
              <a:buChar char=""/>
              <a:defRPr/>
            </a:pPr>
            <a:r>
              <a:rPr lang="en-US" dirty="0" smtClean="0"/>
              <a:t>Not useful for progress monitoring</a:t>
            </a:r>
          </a:p>
          <a:p>
            <a:pPr marL="320040" indent="-320040" fontAlgn="auto">
              <a:spcAft>
                <a:spcPts val="0"/>
              </a:spcAft>
              <a:buFont typeface="Wingdings"/>
              <a:buChar char=""/>
              <a:defRPr/>
            </a:pPr>
            <a:r>
              <a:rPr lang="en-US" dirty="0"/>
              <a:t>While this tool is very time-efficient, its extremely brief format (only 4 items) may not adequately assess student performance in the four skill </a:t>
            </a:r>
            <a:r>
              <a:rPr lang="en-US" dirty="0" smtClean="0"/>
              <a:t>areas</a:t>
            </a:r>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609600"/>
            <a:ext cx="6477000" cy="1828800"/>
          </a:xfrm>
        </p:spPr>
        <p:txBody>
          <a:bodyPr>
            <a:normAutofit/>
          </a:bodyPr>
          <a:lstStyle/>
          <a:p>
            <a:pPr fontAlgn="auto">
              <a:spcAft>
                <a:spcPts val="0"/>
              </a:spcAft>
              <a:defRPr/>
            </a:pPr>
            <a:r>
              <a:rPr lang="en-US" dirty="0" err="1" smtClean="0"/>
              <a:t>AIMSweb</a:t>
            </a:r>
            <a:r>
              <a:rPr lang="en-US" dirty="0" smtClean="0"/>
              <a:t> Behavior</a:t>
            </a:r>
            <a:br>
              <a:rPr lang="en-US" dirty="0" smtClean="0"/>
            </a:br>
            <a:endParaRPr lang="en-US" sz="2800" dirty="0" smtClean="0">
              <a:solidFill>
                <a:srgbClr val="FF0000"/>
              </a:solidFill>
            </a:endParaRPr>
          </a:p>
        </p:txBody>
      </p:sp>
      <p:sp>
        <p:nvSpPr>
          <p:cNvPr id="122882" name="Subtitle 2"/>
          <p:cNvSpPr>
            <a:spLocks noGrp="1"/>
          </p:cNvSpPr>
          <p:nvPr>
            <p:ph type="subTitle" idx="1"/>
          </p:nvPr>
        </p:nvSpPr>
        <p:spPr>
          <a:xfrm>
            <a:off x="2362200" y="4953000"/>
            <a:ext cx="6705600" cy="1782763"/>
          </a:xfrm>
        </p:spPr>
        <p:txBody>
          <a:bodyPr/>
          <a:lstStyle/>
          <a:p>
            <a:r>
              <a:rPr lang="en-US" sz="2800" smtClean="0">
                <a:hlinkClick r:id="rId3"/>
              </a:rPr>
              <a:t>www.aimsweb.com</a:t>
            </a:r>
            <a:endParaRPr lang="en-US" sz="2800" smtClean="0"/>
          </a:p>
          <a:p>
            <a:r>
              <a:rPr lang="en-US" sz="2800" smtClean="0"/>
              <a:t> </a:t>
            </a:r>
          </a:p>
          <a:p>
            <a:pPr>
              <a:buFont typeface="Arial" pitchFamily="34" charset="0"/>
              <a:buNone/>
            </a:pPr>
            <a:r>
              <a:rPr lang="en-US" sz="2800" smtClean="0"/>
              <a:t>Presented by Kelly Lyell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612775" y="228600"/>
            <a:ext cx="8153400" cy="990600"/>
          </a:xfrm>
        </p:spPr>
        <p:txBody>
          <a:bodyPr/>
          <a:lstStyle/>
          <a:p>
            <a:r>
              <a:rPr lang="en-US" smtClean="0"/>
              <a:t>AIMSweb Behavior: Overview</a:t>
            </a:r>
          </a:p>
        </p:txBody>
      </p:sp>
      <p:sp>
        <p:nvSpPr>
          <p:cNvPr id="4" name="Slide Number Placeholder 3"/>
          <p:cNvSpPr>
            <a:spLocks noGrp="1"/>
          </p:cNvSpPr>
          <p:nvPr>
            <p:ph type="sldNum" sz="quarter" idx="12"/>
          </p:nvPr>
        </p:nvSpPr>
        <p:spPr/>
        <p:txBody>
          <a:bodyPr>
            <a:normAutofit fontScale="85000" lnSpcReduction="20000"/>
          </a:bodyPr>
          <a:lstStyle/>
          <a:p>
            <a:pPr>
              <a:defRPr/>
            </a:pPr>
            <a:fld id="{05940395-88BA-482E-8C31-78EE672C9325}" type="slidenum">
              <a:rPr lang="en-US"/>
              <a:pPr>
                <a:defRPr/>
              </a:pPr>
              <a:t>55</a:t>
            </a:fld>
            <a:endParaRPr lang="en-US"/>
          </a:p>
        </p:txBody>
      </p:sp>
      <p:sp>
        <p:nvSpPr>
          <p:cNvPr id="124931" name="Content Placeholder 2"/>
          <p:cNvSpPr>
            <a:spLocks noGrp="1"/>
          </p:cNvSpPr>
          <p:nvPr>
            <p:ph sz="quarter" idx="1"/>
          </p:nvPr>
        </p:nvSpPr>
        <p:spPr>
          <a:xfrm>
            <a:off x="457200" y="1676400"/>
            <a:ext cx="8229600" cy="4906963"/>
          </a:xfrm>
        </p:spPr>
        <p:txBody>
          <a:bodyPr/>
          <a:lstStyle/>
          <a:p>
            <a:r>
              <a:rPr lang="en-US" sz="2800" smtClean="0"/>
              <a:t>A web-based behavior assessment and data management system that uses the BESS and SSIS to screen and progress monitor student behavior and social skills</a:t>
            </a:r>
          </a:p>
          <a:p>
            <a:r>
              <a:rPr lang="en-US" sz="2800" smtClean="0"/>
              <a:t>Grades K-12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12775" y="228600"/>
            <a:ext cx="8153400" cy="990600"/>
          </a:xfrm>
        </p:spPr>
        <p:txBody>
          <a:bodyPr/>
          <a:lstStyle/>
          <a:p>
            <a:r>
              <a:rPr lang="en-US" smtClean="0"/>
              <a:t>AIMSweb Behavior: Cost</a:t>
            </a:r>
          </a:p>
        </p:txBody>
      </p:sp>
      <p:sp>
        <p:nvSpPr>
          <p:cNvPr id="4" name="Slide Number Placeholder 3"/>
          <p:cNvSpPr>
            <a:spLocks noGrp="1"/>
          </p:cNvSpPr>
          <p:nvPr>
            <p:ph type="sldNum" sz="quarter" idx="12"/>
          </p:nvPr>
        </p:nvSpPr>
        <p:spPr/>
        <p:txBody>
          <a:bodyPr>
            <a:normAutofit fontScale="85000" lnSpcReduction="20000"/>
          </a:bodyPr>
          <a:lstStyle/>
          <a:p>
            <a:pPr>
              <a:defRPr/>
            </a:pPr>
            <a:fld id="{598EE1C6-97BE-4674-811F-C7BDF8491C58}" type="slidenum">
              <a:rPr lang="en-US"/>
              <a:pPr>
                <a:defRPr/>
              </a:pPr>
              <a:t>56</a:t>
            </a:fld>
            <a:endParaRPr lang="en-US"/>
          </a:p>
        </p:txBody>
      </p:sp>
      <p:sp>
        <p:nvSpPr>
          <p:cNvPr id="126979" name="Content Placeholder 2"/>
          <p:cNvSpPr>
            <a:spLocks noGrp="1"/>
          </p:cNvSpPr>
          <p:nvPr>
            <p:ph sz="quarter" idx="1"/>
          </p:nvPr>
        </p:nvSpPr>
        <p:spPr>
          <a:xfrm>
            <a:off x="457200" y="1676400"/>
            <a:ext cx="8229600" cy="4830763"/>
          </a:xfrm>
        </p:spPr>
        <p:txBody>
          <a:bodyPr/>
          <a:lstStyle/>
          <a:p>
            <a:r>
              <a:rPr lang="en-US" sz="2800" smtClean="0"/>
              <a:t>Additional $1.00 per student per year for users who already subscribe to AIMSweb for academics</a:t>
            </a:r>
          </a:p>
          <a:p>
            <a:pPr lvl="1"/>
            <a:r>
              <a:rPr lang="en-US" sz="2500" smtClean="0"/>
              <a:t>Cost for a school of 500 = $500 (+academic fees)</a:t>
            </a:r>
          </a:p>
          <a:p>
            <a:r>
              <a:rPr lang="en-US" sz="2800" smtClean="0"/>
              <a:t>$4.00 per student per year for new users</a:t>
            </a:r>
          </a:p>
          <a:p>
            <a:pPr lvl="1"/>
            <a:r>
              <a:rPr lang="en-US" sz="2500" smtClean="0"/>
              <a:t>Cost for a school of 500 = $2,000</a:t>
            </a:r>
          </a:p>
          <a:p>
            <a:endParaRPr lang="en-US" sz="2800" smtClean="0"/>
          </a:p>
          <a:p>
            <a:pPr>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AutoShape 2"/>
          <p:cNvSpPr>
            <a:spLocks noChangeArrowheads="1"/>
          </p:cNvSpPr>
          <p:nvPr/>
        </p:nvSpPr>
        <p:spPr bwMode="auto">
          <a:xfrm>
            <a:off x="1524000" y="1828800"/>
            <a:ext cx="1828800" cy="685800"/>
          </a:xfrm>
          <a:prstGeom prst="roundRect">
            <a:avLst>
              <a:gd name="adj" fmla="val 16667"/>
            </a:avLst>
          </a:prstGeom>
          <a:solidFill>
            <a:schemeClr val="accent2"/>
          </a:solidFill>
          <a:ln w="9525">
            <a:solidFill>
              <a:schemeClr val="tx1"/>
            </a:solidFill>
            <a:round/>
            <a:headEnd/>
            <a:tailEnd/>
          </a:ln>
        </p:spPr>
        <p:txBody>
          <a:bodyPr wrap="none" anchor="ctr"/>
          <a:lstStyle/>
          <a:p>
            <a:endParaRPr lang="en-US">
              <a:latin typeface="Tw Cen MT"/>
            </a:endParaRPr>
          </a:p>
        </p:txBody>
      </p:sp>
      <p:sp>
        <p:nvSpPr>
          <p:cNvPr id="129026" name="AutoShape 3"/>
          <p:cNvSpPr>
            <a:spLocks noChangeArrowheads="1"/>
          </p:cNvSpPr>
          <p:nvPr/>
        </p:nvSpPr>
        <p:spPr bwMode="auto">
          <a:xfrm>
            <a:off x="5562600" y="1905000"/>
            <a:ext cx="1828800" cy="685800"/>
          </a:xfrm>
          <a:prstGeom prst="roundRect">
            <a:avLst>
              <a:gd name="adj" fmla="val 16667"/>
            </a:avLst>
          </a:prstGeom>
          <a:solidFill>
            <a:schemeClr val="accent2"/>
          </a:solidFill>
          <a:ln w="9525">
            <a:solidFill>
              <a:schemeClr val="tx1"/>
            </a:solidFill>
            <a:round/>
            <a:headEnd/>
            <a:tailEnd/>
          </a:ln>
        </p:spPr>
        <p:txBody>
          <a:bodyPr wrap="none" anchor="ctr"/>
          <a:lstStyle/>
          <a:p>
            <a:endParaRPr lang="en-US">
              <a:latin typeface="Tw Cen MT"/>
            </a:endParaRPr>
          </a:p>
        </p:txBody>
      </p:sp>
      <p:sp>
        <p:nvSpPr>
          <p:cNvPr id="129027" name="Rectangle 4"/>
          <p:cNvSpPr>
            <a:spLocks noChangeArrowheads="1"/>
          </p:cNvSpPr>
          <p:nvPr/>
        </p:nvSpPr>
        <p:spPr bwMode="auto">
          <a:xfrm>
            <a:off x="6705600" y="2895600"/>
            <a:ext cx="2057400" cy="2895600"/>
          </a:xfrm>
          <a:prstGeom prst="rect">
            <a:avLst/>
          </a:prstGeom>
          <a:solidFill>
            <a:schemeClr val="accent1"/>
          </a:solidFill>
          <a:ln w="9525">
            <a:solidFill>
              <a:schemeClr val="tx1"/>
            </a:solidFill>
            <a:miter lim="800000"/>
            <a:headEnd/>
            <a:tailEnd/>
          </a:ln>
        </p:spPr>
        <p:txBody>
          <a:bodyPr wrap="none" anchor="ctr"/>
          <a:lstStyle/>
          <a:p>
            <a:endParaRPr lang="en-US">
              <a:latin typeface="Tw Cen MT"/>
            </a:endParaRPr>
          </a:p>
        </p:txBody>
      </p:sp>
      <p:sp>
        <p:nvSpPr>
          <p:cNvPr id="129028" name="Rectangle 5"/>
          <p:cNvSpPr>
            <a:spLocks noChangeArrowheads="1"/>
          </p:cNvSpPr>
          <p:nvPr/>
        </p:nvSpPr>
        <p:spPr bwMode="auto">
          <a:xfrm>
            <a:off x="4495800" y="2895600"/>
            <a:ext cx="2057400" cy="2895600"/>
          </a:xfrm>
          <a:prstGeom prst="rect">
            <a:avLst/>
          </a:prstGeom>
          <a:solidFill>
            <a:schemeClr val="accent1"/>
          </a:solidFill>
          <a:ln w="9525">
            <a:solidFill>
              <a:schemeClr val="tx1"/>
            </a:solidFill>
            <a:miter lim="800000"/>
            <a:headEnd/>
            <a:tailEnd/>
          </a:ln>
        </p:spPr>
        <p:txBody>
          <a:bodyPr wrap="none" anchor="ctr"/>
          <a:lstStyle/>
          <a:p>
            <a:endParaRPr lang="en-US">
              <a:latin typeface="Tw Cen MT"/>
            </a:endParaRPr>
          </a:p>
        </p:txBody>
      </p:sp>
      <p:sp>
        <p:nvSpPr>
          <p:cNvPr id="129029" name="Rectangle 6"/>
          <p:cNvSpPr>
            <a:spLocks noChangeArrowheads="1"/>
          </p:cNvSpPr>
          <p:nvPr/>
        </p:nvSpPr>
        <p:spPr bwMode="auto">
          <a:xfrm>
            <a:off x="2286000" y="2895600"/>
            <a:ext cx="2057400" cy="2895600"/>
          </a:xfrm>
          <a:prstGeom prst="rect">
            <a:avLst/>
          </a:prstGeom>
          <a:solidFill>
            <a:schemeClr val="accent1"/>
          </a:solidFill>
          <a:ln w="9525">
            <a:solidFill>
              <a:schemeClr val="tx1"/>
            </a:solidFill>
            <a:miter lim="800000"/>
            <a:headEnd/>
            <a:tailEnd/>
          </a:ln>
        </p:spPr>
        <p:txBody>
          <a:bodyPr wrap="none" anchor="ctr"/>
          <a:lstStyle/>
          <a:p>
            <a:endParaRPr lang="en-US">
              <a:latin typeface="Tw Cen MT"/>
            </a:endParaRPr>
          </a:p>
        </p:txBody>
      </p:sp>
      <p:sp>
        <p:nvSpPr>
          <p:cNvPr id="129030" name="Rectangle 7"/>
          <p:cNvSpPr>
            <a:spLocks noChangeArrowheads="1"/>
          </p:cNvSpPr>
          <p:nvPr/>
        </p:nvSpPr>
        <p:spPr bwMode="auto">
          <a:xfrm>
            <a:off x="152400" y="2895600"/>
            <a:ext cx="1981200" cy="2895600"/>
          </a:xfrm>
          <a:prstGeom prst="rect">
            <a:avLst/>
          </a:prstGeom>
          <a:solidFill>
            <a:schemeClr val="accent1"/>
          </a:solidFill>
          <a:ln w="9525">
            <a:solidFill>
              <a:schemeClr val="tx1"/>
            </a:solidFill>
            <a:miter lim="800000"/>
            <a:headEnd/>
            <a:tailEnd/>
          </a:ln>
        </p:spPr>
        <p:txBody>
          <a:bodyPr wrap="none" anchor="ctr"/>
          <a:lstStyle/>
          <a:p>
            <a:endParaRPr lang="en-US">
              <a:latin typeface="Tw Cen MT"/>
            </a:endParaRPr>
          </a:p>
        </p:txBody>
      </p:sp>
      <p:sp>
        <p:nvSpPr>
          <p:cNvPr id="12296" name="Rectangle 8"/>
          <p:cNvSpPr>
            <a:spLocks noGrp="1"/>
          </p:cNvSpPr>
          <p:nvPr>
            <p:ph type="title"/>
          </p:nvPr>
        </p:nvSpPr>
        <p:spPr>
          <a:xfrm>
            <a:off x="609600" y="228600"/>
            <a:ext cx="8153400" cy="990600"/>
          </a:xfrm>
        </p:spPr>
        <p:txBody>
          <a:bodyPr>
            <a:normAutofit fontScale="90000"/>
          </a:bodyPr>
          <a:lstStyle/>
          <a:p>
            <a:pPr fontAlgn="auto">
              <a:spcAft>
                <a:spcPts val="0"/>
              </a:spcAft>
              <a:defRPr/>
            </a:pPr>
            <a:r>
              <a:rPr lang="en-US" smtClean="0"/>
              <a:t>AIMSweb Behavior: Administration</a:t>
            </a:r>
          </a:p>
        </p:txBody>
      </p:sp>
      <p:sp>
        <p:nvSpPr>
          <p:cNvPr id="129032" name="Text Box 9"/>
          <p:cNvSpPr txBox="1">
            <a:spLocks noChangeArrowheads="1"/>
          </p:cNvSpPr>
          <p:nvPr/>
        </p:nvSpPr>
        <p:spPr bwMode="auto">
          <a:xfrm>
            <a:off x="1371600" y="1828800"/>
            <a:ext cx="2133600" cy="641350"/>
          </a:xfrm>
          <a:prstGeom prst="rect">
            <a:avLst/>
          </a:prstGeom>
          <a:noFill/>
          <a:ln w="9525">
            <a:noFill/>
            <a:miter lim="800000"/>
            <a:headEnd/>
            <a:tailEnd/>
          </a:ln>
        </p:spPr>
        <p:txBody>
          <a:bodyPr>
            <a:spAutoFit/>
          </a:bodyPr>
          <a:lstStyle/>
          <a:p>
            <a:pPr algn="ctr">
              <a:spcBef>
                <a:spcPct val="50000"/>
              </a:spcBef>
            </a:pPr>
            <a:r>
              <a:rPr lang="en-US" sz="3600" b="1">
                <a:latin typeface="Tw Cen MT"/>
              </a:rPr>
              <a:t>BESS</a:t>
            </a:r>
          </a:p>
        </p:txBody>
      </p:sp>
      <p:sp>
        <p:nvSpPr>
          <p:cNvPr id="129033" name="Text Box 10"/>
          <p:cNvSpPr txBox="1">
            <a:spLocks noChangeArrowheads="1"/>
          </p:cNvSpPr>
          <p:nvPr/>
        </p:nvSpPr>
        <p:spPr bwMode="auto">
          <a:xfrm>
            <a:off x="5257800" y="1905000"/>
            <a:ext cx="2362200" cy="641350"/>
          </a:xfrm>
          <a:prstGeom prst="rect">
            <a:avLst/>
          </a:prstGeom>
          <a:noFill/>
          <a:ln w="9525">
            <a:noFill/>
            <a:miter lim="800000"/>
            <a:headEnd/>
            <a:tailEnd/>
          </a:ln>
        </p:spPr>
        <p:txBody>
          <a:bodyPr>
            <a:spAutoFit/>
          </a:bodyPr>
          <a:lstStyle/>
          <a:p>
            <a:pPr algn="ctr">
              <a:spcBef>
                <a:spcPct val="50000"/>
              </a:spcBef>
            </a:pPr>
            <a:r>
              <a:rPr lang="en-US" sz="3600" b="1">
                <a:latin typeface="Tw Cen MT"/>
              </a:rPr>
              <a:t>SSIS</a:t>
            </a:r>
          </a:p>
        </p:txBody>
      </p:sp>
      <p:sp>
        <p:nvSpPr>
          <p:cNvPr id="129034" name="Text Box 11"/>
          <p:cNvSpPr txBox="1">
            <a:spLocks noChangeArrowheads="1"/>
          </p:cNvSpPr>
          <p:nvPr/>
        </p:nvSpPr>
        <p:spPr bwMode="auto">
          <a:xfrm>
            <a:off x="228600" y="3048000"/>
            <a:ext cx="1905000" cy="1879600"/>
          </a:xfrm>
          <a:prstGeom prst="rect">
            <a:avLst/>
          </a:prstGeom>
          <a:noFill/>
          <a:ln w="9525">
            <a:noFill/>
            <a:miter lim="800000"/>
            <a:headEnd/>
            <a:tailEnd/>
          </a:ln>
        </p:spPr>
        <p:txBody>
          <a:bodyPr>
            <a:spAutoFit/>
          </a:bodyPr>
          <a:lstStyle/>
          <a:p>
            <a:pPr>
              <a:spcBef>
                <a:spcPct val="50000"/>
              </a:spcBef>
              <a:buFontTx/>
              <a:buChar char="•"/>
            </a:pPr>
            <a:r>
              <a:rPr lang="en-US">
                <a:latin typeface="Tw Cen MT"/>
              </a:rPr>
              <a:t>Teacher Form</a:t>
            </a:r>
          </a:p>
          <a:p>
            <a:pPr>
              <a:spcBef>
                <a:spcPct val="50000"/>
              </a:spcBef>
              <a:buFontTx/>
              <a:buChar char="•"/>
            </a:pPr>
            <a:r>
              <a:rPr lang="en-US">
                <a:latin typeface="Tw Cen MT"/>
              </a:rPr>
              <a:t>Grades K-12</a:t>
            </a:r>
          </a:p>
          <a:p>
            <a:pPr>
              <a:spcBef>
                <a:spcPct val="50000"/>
              </a:spcBef>
              <a:buFontTx/>
              <a:buChar char="•"/>
            </a:pPr>
            <a:r>
              <a:rPr lang="en-US">
                <a:latin typeface="Tw Cen MT"/>
              </a:rPr>
              <a:t>3-5 minutes per student</a:t>
            </a:r>
          </a:p>
          <a:p>
            <a:pPr>
              <a:spcBef>
                <a:spcPct val="50000"/>
              </a:spcBef>
              <a:buFontTx/>
              <a:buChar char="•"/>
            </a:pPr>
            <a:r>
              <a:rPr lang="en-US">
                <a:latin typeface="Tw Cen MT"/>
              </a:rPr>
              <a:t>Online</a:t>
            </a:r>
          </a:p>
        </p:txBody>
      </p:sp>
      <p:sp>
        <p:nvSpPr>
          <p:cNvPr id="129035" name="Text Box 12"/>
          <p:cNvSpPr txBox="1">
            <a:spLocks noChangeArrowheads="1"/>
          </p:cNvSpPr>
          <p:nvPr/>
        </p:nvSpPr>
        <p:spPr bwMode="auto">
          <a:xfrm>
            <a:off x="2286000" y="2971800"/>
            <a:ext cx="2209800" cy="2841625"/>
          </a:xfrm>
          <a:prstGeom prst="rect">
            <a:avLst/>
          </a:prstGeom>
          <a:noFill/>
          <a:ln w="9525">
            <a:noFill/>
            <a:miter lim="800000"/>
            <a:headEnd/>
            <a:tailEnd/>
          </a:ln>
        </p:spPr>
        <p:txBody>
          <a:bodyPr>
            <a:spAutoFit/>
          </a:bodyPr>
          <a:lstStyle/>
          <a:p>
            <a:pPr>
              <a:spcBef>
                <a:spcPct val="50000"/>
              </a:spcBef>
              <a:buFontTx/>
              <a:buChar char="•"/>
            </a:pPr>
            <a:r>
              <a:rPr lang="en-US">
                <a:latin typeface="Tw Cen MT"/>
              </a:rPr>
              <a:t>Student Form</a:t>
            </a:r>
          </a:p>
          <a:p>
            <a:pPr>
              <a:spcBef>
                <a:spcPct val="50000"/>
              </a:spcBef>
              <a:buFontTx/>
              <a:buChar char="•"/>
            </a:pPr>
            <a:r>
              <a:rPr lang="en-US">
                <a:latin typeface="Tw Cen MT"/>
              </a:rPr>
              <a:t>Grades 3-12</a:t>
            </a:r>
          </a:p>
          <a:p>
            <a:pPr>
              <a:spcBef>
                <a:spcPct val="50000"/>
              </a:spcBef>
              <a:buFontTx/>
              <a:buChar char="•"/>
            </a:pPr>
            <a:r>
              <a:rPr lang="en-US">
                <a:latin typeface="Tw Cen MT"/>
              </a:rPr>
              <a:t>10-15 for class to complete</a:t>
            </a:r>
          </a:p>
          <a:p>
            <a:pPr>
              <a:spcBef>
                <a:spcPct val="50000"/>
              </a:spcBef>
              <a:buFontTx/>
              <a:buChar char="•"/>
            </a:pPr>
            <a:r>
              <a:rPr lang="en-US">
                <a:latin typeface="Tw Cen MT"/>
              </a:rPr>
              <a:t>Paper and pencil; data entered online</a:t>
            </a:r>
          </a:p>
          <a:p>
            <a:pPr>
              <a:spcBef>
                <a:spcPct val="50000"/>
              </a:spcBef>
              <a:buFontTx/>
              <a:buChar char="•"/>
            </a:pPr>
            <a:r>
              <a:rPr lang="en-US">
                <a:latin typeface="Tw Cen MT"/>
              </a:rPr>
              <a:t>Spanish forms available</a:t>
            </a:r>
          </a:p>
        </p:txBody>
      </p:sp>
      <p:sp>
        <p:nvSpPr>
          <p:cNvPr id="129036" name="Text Box 13"/>
          <p:cNvSpPr txBox="1">
            <a:spLocks noChangeArrowheads="1"/>
          </p:cNvSpPr>
          <p:nvPr/>
        </p:nvSpPr>
        <p:spPr bwMode="auto">
          <a:xfrm>
            <a:off x="4572000" y="2971800"/>
            <a:ext cx="2057400" cy="2566988"/>
          </a:xfrm>
          <a:prstGeom prst="rect">
            <a:avLst/>
          </a:prstGeom>
          <a:noFill/>
          <a:ln w="9525">
            <a:noFill/>
            <a:miter lim="800000"/>
            <a:headEnd/>
            <a:tailEnd/>
          </a:ln>
        </p:spPr>
        <p:txBody>
          <a:bodyPr>
            <a:spAutoFit/>
          </a:bodyPr>
          <a:lstStyle/>
          <a:p>
            <a:pPr>
              <a:spcBef>
                <a:spcPct val="50000"/>
              </a:spcBef>
              <a:buFontTx/>
              <a:buChar char="•"/>
            </a:pPr>
            <a:r>
              <a:rPr lang="en-US">
                <a:latin typeface="Tw Cen MT"/>
              </a:rPr>
              <a:t>Teacher Form</a:t>
            </a:r>
          </a:p>
          <a:p>
            <a:pPr>
              <a:spcBef>
                <a:spcPct val="50000"/>
              </a:spcBef>
              <a:buFontTx/>
              <a:buChar char="•"/>
            </a:pPr>
            <a:r>
              <a:rPr lang="en-US">
                <a:latin typeface="Tw Cen MT"/>
              </a:rPr>
              <a:t>Prosocial Behavior </a:t>
            </a:r>
          </a:p>
          <a:p>
            <a:pPr>
              <a:spcBef>
                <a:spcPct val="50000"/>
              </a:spcBef>
              <a:buFontTx/>
              <a:buChar char="•"/>
            </a:pPr>
            <a:r>
              <a:rPr lang="en-US">
                <a:latin typeface="Tw Cen MT"/>
              </a:rPr>
              <a:t>Grades K-12</a:t>
            </a:r>
          </a:p>
          <a:p>
            <a:pPr>
              <a:spcBef>
                <a:spcPct val="50000"/>
              </a:spcBef>
              <a:buFontTx/>
              <a:buChar char="•"/>
            </a:pPr>
            <a:r>
              <a:rPr lang="en-US">
                <a:latin typeface="Tw Cen MT"/>
              </a:rPr>
              <a:t>5-10 minutes per class</a:t>
            </a:r>
          </a:p>
          <a:p>
            <a:pPr>
              <a:spcBef>
                <a:spcPct val="50000"/>
              </a:spcBef>
              <a:buFontTx/>
              <a:buChar char="•"/>
            </a:pPr>
            <a:r>
              <a:rPr lang="en-US">
                <a:latin typeface="Tw Cen MT"/>
              </a:rPr>
              <a:t>Online</a:t>
            </a:r>
          </a:p>
        </p:txBody>
      </p:sp>
      <p:sp>
        <p:nvSpPr>
          <p:cNvPr id="129037" name="Text Box 14"/>
          <p:cNvSpPr txBox="1">
            <a:spLocks noChangeArrowheads="1"/>
          </p:cNvSpPr>
          <p:nvPr/>
        </p:nvSpPr>
        <p:spPr bwMode="auto">
          <a:xfrm>
            <a:off x="6858000" y="2971800"/>
            <a:ext cx="2057400" cy="2566988"/>
          </a:xfrm>
          <a:prstGeom prst="rect">
            <a:avLst/>
          </a:prstGeom>
          <a:noFill/>
          <a:ln w="9525">
            <a:noFill/>
            <a:miter lim="800000"/>
            <a:headEnd/>
            <a:tailEnd/>
          </a:ln>
        </p:spPr>
        <p:txBody>
          <a:bodyPr>
            <a:spAutoFit/>
          </a:bodyPr>
          <a:lstStyle/>
          <a:p>
            <a:pPr>
              <a:spcBef>
                <a:spcPct val="50000"/>
              </a:spcBef>
              <a:buFontTx/>
              <a:buChar char="•"/>
            </a:pPr>
            <a:r>
              <a:rPr lang="en-US">
                <a:latin typeface="Tw Cen MT"/>
              </a:rPr>
              <a:t>Teacher Form</a:t>
            </a:r>
          </a:p>
          <a:p>
            <a:pPr>
              <a:spcBef>
                <a:spcPct val="50000"/>
              </a:spcBef>
              <a:buFontTx/>
              <a:buChar char="•"/>
            </a:pPr>
            <a:r>
              <a:rPr lang="en-US">
                <a:latin typeface="Tw Cen MT"/>
              </a:rPr>
              <a:t>Motivation to Learn</a:t>
            </a:r>
          </a:p>
          <a:p>
            <a:pPr>
              <a:spcBef>
                <a:spcPct val="50000"/>
              </a:spcBef>
              <a:buFontTx/>
              <a:buChar char="•"/>
            </a:pPr>
            <a:r>
              <a:rPr lang="en-US">
                <a:latin typeface="Tw Cen MT"/>
              </a:rPr>
              <a:t>Grades K-12</a:t>
            </a:r>
          </a:p>
          <a:p>
            <a:pPr>
              <a:spcBef>
                <a:spcPct val="50000"/>
              </a:spcBef>
              <a:buFontTx/>
              <a:buChar char="•"/>
            </a:pPr>
            <a:r>
              <a:rPr lang="en-US">
                <a:latin typeface="Tw Cen MT"/>
              </a:rPr>
              <a:t>5-10 minutes per class</a:t>
            </a:r>
          </a:p>
          <a:p>
            <a:pPr>
              <a:spcBef>
                <a:spcPct val="50000"/>
              </a:spcBef>
              <a:buFontTx/>
              <a:buChar char="•"/>
            </a:pPr>
            <a:r>
              <a:rPr lang="en-US">
                <a:latin typeface="Tw Cen MT"/>
              </a:rPr>
              <a:t>Online</a:t>
            </a:r>
          </a:p>
        </p:txBody>
      </p:sp>
      <p:sp>
        <p:nvSpPr>
          <p:cNvPr id="129038" name="Line 15"/>
          <p:cNvSpPr>
            <a:spLocks noChangeShapeType="1"/>
          </p:cNvSpPr>
          <p:nvPr/>
        </p:nvSpPr>
        <p:spPr bwMode="auto">
          <a:xfrm flipH="1">
            <a:off x="685800" y="2209800"/>
            <a:ext cx="838200" cy="685800"/>
          </a:xfrm>
          <a:prstGeom prst="line">
            <a:avLst/>
          </a:prstGeom>
          <a:noFill/>
          <a:ln w="9525">
            <a:solidFill>
              <a:schemeClr val="tx1"/>
            </a:solidFill>
            <a:round/>
            <a:headEnd/>
            <a:tailEnd type="triangle" w="med" len="med"/>
          </a:ln>
        </p:spPr>
        <p:txBody>
          <a:bodyPr/>
          <a:lstStyle/>
          <a:p>
            <a:endParaRPr lang="en-US"/>
          </a:p>
        </p:txBody>
      </p:sp>
      <p:sp>
        <p:nvSpPr>
          <p:cNvPr id="129039" name="Line 16"/>
          <p:cNvSpPr>
            <a:spLocks noChangeShapeType="1"/>
          </p:cNvSpPr>
          <p:nvPr/>
        </p:nvSpPr>
        <p:spPr bwMode="auto">
          <a:xfrm>
            <a:off x="3352800" y="2286000"/>
            <a:ext cx="685800" cy="609600"/>
          </a:xfrm>
          <a:prstGeom prst="line">
            <a:avLst/>
          </a:prstGeom>
          <a:noFill/>
          <a:ln w="9525">
            <a:solidFill>
              <a:schemeClr val="tx1"/>
            </a:solidFill>
            <a:round/>
            <a:headEnd/>
            <a:tailEnd type="triangle" w="med" len="med"/>
          </a:ln>
        </p:spPr>
        <p:txBody>
          <a:bodyPr/>
          <a:lstStyle/>
          <a:p>
            <a:endParaRPr lang="en-US"/>
          </a:p>
        </p:txBody>
      </p:sp>
      <p:sp>
        <p:nvSpPr>
          <p:cNvPr id="129040" name="Line 17"/>
          <p:cNvSpPr>
            <a:spLocks noChangeShapeType="1"/>
          </p:cNvSpPr>
          <p:nvPr/>
        </p:nvSpPr>
        <p:spPr bwMode="auto">
          <a:xfrm flipH="1">
            <a:off x="4953000" y="2286000"/>
            <a:ext cx="609600" cy="609600"/>
          </a:xfrm>
          <a:prstGeom prst="line">
            <a:avLst/>
          </a:prstGeom>
          <a:noFill/>
          <a:ln w="9525">
            <a:solidFill>
              <a:schemeClr val="tx1"/>
            </a:solidFill>
            <a:round/>
            <a:headEnd/>
            <a:tailEnd type="triangle" w="med" len="med"/>
          </a:ln>
        </p:spPr>
        <p:txBody>
          <a:bodyPr/>
          <a:lstStyle/>
          <a:p>
            <a:endParaRPr lang="en-US"/>
          </a:p>
        </p:txBody>
      </p:sp>
      <p:sp>
        <p:nvSpPr>
          <p:cNvPr id="129041" name="Line 18"/>
          <p:cNvSpPr>
            <a:spLocks noChangeShapeType="1"/>
          </p:cNvSpPr>
          <p:nvPr/>
        </p:nvSpPr>
        <p:spPr bwMode="auto">
          <a:xfrm>
            <a:off x="7391400" y="2286000"/>
            <a:ext cx="609600" cy="609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C:\Users\HP Compaq nc6220\Desktop\AIMSWEB7.gif"/>
          <p:cNvPicPr>
            <a:picLocks noGrp="1" noChangeAspect="1" noChangeArrowheads="1"/>
          </p:cNvPicPr>
          <p:nvPr>
            <p:ph idx="4294967295"/>
          </p:nvPr>
        </p:nvPicPr>
        <p:blipFill>
          <a:blip r:embed="rId3" cstate="print"/>
          <a:srcRect/>
          <a:stretch>
            <a:fillRect/>
          </a:stretch>
        </p:blipFill>
        <p:spPr>
          <a:xfrm>
            <a:off x="0" y="1143000"/>
            <a:ext cx="9144000" cy="470852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C:\Users\HP Compaq nc6220\Desktop\AIMSWEB4.gif"/>
          <p:cNvPicPr>
            <a:picLocks noGrp="1" noChangeAspect="1" noChangeArrowheads="1"/>
          </p:cNvPicPr>
          <p:nvPr>
            <p:ph idx="4294967295"/>
          </p:nvPr>
        </p:nvPicPr>
        <p:blipFill>
          <a:blip r:embed="rId3" cstate="print"/>
          <a:srcRect/>
          <a:stretch>
            <a:fillRect/>
          </a:stretch>
        </p:blipFill>
        <p:spPr>
          <a:xfrm>
            <a:off x="800100" y="609600"/>
            <a:ext cx="7766050" cy="59737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How the Measures were Chosen</a:t>
            </a:r>
            <a:endParaRPr lang="en-US" dirty="0"/>
          </a:p>
        </p:txBody>
      </p:sp>
      <p:sp>
        <p:nvSpPr>
          <p:cNvPr id="3" name="Content Placeholder 2"/>
          <p:cNvSpPr>
            <a:spLocks noGrp="1"/>
          </p:cNvSpPr>
          <p:nvPr>
            <p:ph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dirty="0" smtClean="0"/>
              <a:t>Informally surveyed practitioners, PSYCINFO searches, and searches via test publishing companies</a:t>
            </a:r>
          </a:p>
          <a:p>
            <a:pPr marL="320040" indent="-320040" fontAlgn="auto">
              <a:spcAft>
                <a:spcPts val="0"/>
              </a:spcAft>
              <a:buFont typeface="Wingdings"/>
              <a:buChar char=""/>
              <a:defRPr/>
            </a:pPr>
            <a:r>
              <a:rPr lang="en-US" dirty="0" smtClean="0"/>
              <a:t>Required:</a:t>
            </a:r>
          </a:p>
          <a:p>
            <a:pPr marL="640080" lvl="1" indent="-274320" fontAlgn="auto">
              <a:spcAft>
                <a:spcPts val="0"/>
              </a:spcAft>
              <a:buFont typeface="Wingdings 2"/>
              <a:buChar char=""/>
              <a:defRPr/>
            </a:pPr>
            <a:r>
              <a:rPr lang="en-US" dirty="0" smtClean="0"/>
              <a:t>Use in elementary and/or secondary school population</a:t>
            </a:r>
          </a:p>
          <a:p>
            <a:pPr marL="640080" lvl="1" indent="-274320" fontAlgn="auto">
              <a:spcAft>
                <a:spcPts val="0"/>
              </a:spcAft>
              <a:buFont typeface="Wingdings 2"/>
              <a:buChar char=""/>
              <a:defRPr/>
            </a:pPr>
            <a:r>
              <a:rPr lang="en-US" dirty="0" smtClean="0"/>
              <a:t>Needed to include both externalizing and internalizing/social behavior problems</a:t>
            </a:r>
          </a:p>
          <a:p>
            <a:pPr marL="640080" lvl="1" indent="-274320" fontAlgn="auto">
              <a:spcAft>
                <a:spcPts val="0"/>
              </a:spcAft>
              <a:buFont typeface="Wingdings 2"/>
              <a:buChar char=""/>
              <a:defRPr/>
            </a:pPr>
            <a:r>
              <a:rPr lang="en-US" dirty="0" smtClean="0"/>
              <a:t>Needed to have some evidence of validity/reliability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7B8EA1A-90C6-4645-9AAF-918B5F3097F7}" type="slidenum">
              <a:rPr lang="en-US"/>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p:cNvPicPr>
            <a:picLocks noGrp="1" noChangeAspect="1" noChangeArrowheads="1"/>
          </p:cNvPicPr>
          <p:nvPr>
            <p:ph idx="4294967295"/>
          </p:nvPr>
        </p:nvPicPr>
        <p:blipFill>
          <a:blip r:embed="rId3" cstate="print"/>
          <a:srcRect/>
          <a:stretch>
            <a:fillRect/>
          </a:stretch>
        </p:blipFill>
        <p:spPr>
          <a:xfrm>
            <a:off x="0" y="914400"/>
            <a:ext cx="9144000" cy="49530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612775" y="228600"/>
            <a:ext cx="8153400" cy="990600"/>
          </a:xfrm>
        </p:spPr>
        <p:txBody>
          <a:bodyPr/>
          <a:lstStyle/>
          <a:p>
            <a:r>
              <a:rPr lang="en-US" smtClean="0"/>
              <a:t>Scoring and Interpretation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474B143A-2302-43A1-83D0-D5B56CB257E1}" type="slidenum">
              <a:rPr lang="en-US"/>
              <a:pPr>
                <a:defRPr/>
              </a:pPr>
              <a:t>61</a:t>
            </a:fld>
            <a:endParaRPr lang="en-US"/>
          </a:p>
        </p:txBody>
      </p:sp>
      <p:sp>
        <p:nvSpPr>
          <p:cNvPr id="137219" name="Content Placeholder 2"/>
          <p:cNvSpPr>
            <a:spLocks noGrp="1"/>
          </p:cNvSpPr>
          <p:nvPr>
            <p:ph sz="quarter" idx="1"/>
          </p:nvPr>
        </p:nvSpPr>
        <p:spPr>
          <a:xfrm>
            <a:off x="457200" y="1600200"/>
            <a:ext cx="8229600" cy="4830763"/>
          </a:xfrm>
        </p:spPr>
        <p:txBody>
          <a:bodyPr/>
          <a:lstStyle/>
          <a:p>
            <a:r>
              <a:rPr lang="en-US" sz="2800" smtClean="0"/>
              <a:t>After completing the screeners, teachers/staff can view their entire class on all four measures </a:t>
            </a:r>
          </a:p>
          <a:p>
            <a:r>
              <a:rPr lang="en-US" sz="2800" smtClean="0"/>
              <a:t>Students that have elevated scores on the BESS and/or SSiS are highlighted in yellow or red </a:t>
            </a:r>
          </a:p>
          <a:p>
            <a:r>
              <a:rPr lang="en-US" sz="2800" smtClean="0"/>
              <a:t>These students will automatically be checked as “Add to Action Plan”</a:t>
            </a:r>
          </a:p>
          <a:p>
            <a:r>
              <a:rPr lang="en-US" sz="2800" smtClean="0"/>
              <a:t>Once at the “Action Plan” page, teachers/staff can set up individualized progress monitoring systems for their students and/or select interventions</a:t>
            </a:r>
          </a:p>
          <a:p>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C:\Users\HP Compaq nc6220\Desktop\AIMSWEB2.gif"/>
          <p:cNvPicPr>
            <a:picLocks noGrp="1" noChangeAspect="1" noChangeArrowheads="1"/>
          </p:cNvPicPr>
          <p:nvPr>
            <p:ph idx="4294967295"/>
          </p:nvPr>
        </p:nvPicPr>
        <p:blipFill>
          <a:blip r:embed="rId3" cstate="print"/>
          <a:srcRect/>
          <a:stretch>
            <a:fillRect/>
          </a:stretch>
        </p:blipFill>
        <p:spPr>
          <a:xfrm>
            <a:off x="0" y="901700"/>
            <a:ext cx="9144000" cy="5224463"/>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C:\Users\HP Compaq nc6220\Desktop\AIMSWEB3.gif"/>
          <p:cNvPicPr>
            <a:picLocks noGrp="1" noChangeAspect="1" noChangeArrowheads="1"/>
          </p:cNvPicPr>
          <p:nvPr>
            <p:ph idx="4294967295"/>
          </p:nvPr>
        </p:nvPicPr>
        <p:blipFill>
          <a:blip r:embed="rId3" cstate="print"/>
          <a:srcRect/>
          <a:stretch>
            <a:fillRect/>
          </a:stretch>
        </p:blipFill>
        <p:spPr>
          <a:xfrm>
            <a:off x="111125" y="1447800"/>
            <a:ext cx="9032875" cy="4156075"/>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6425" y="228600"/>
            <a:ext cx="8385175" cy="990600"/>
          </a:xfrm>
        </p:spPr>
        <p:txBody>
          <a:bodyPr>
            <a:normAutofit fontScale="90000"/>
          </a:bodyPr>
          <a:lstStyle/>
          <a:p>
            <a:pPr fontAlgn="auto">
              <a:spcAft>
                <a:spcPts val="0"/>
              </a:spcAft>
              <a:defRPr/>
            </a:pPr>
            <a:r>
              <a:rPr lang="en-US" dirty="0" err="1" smtClean="0"/>
              <a:t>AIMSweb</a:t>
            </a:r>
            <a:r>
              <a:rPr lang="en-US" dirty="0" smtClean="0"/>
              <a:t> Behavior: Additional Uses</a:t>
            </a:r>
          </a:p>
        </p:txBody>
      </p:sp>
      <p:sp>
        <p:nvSpPr>
          <p:cNvPr id="3" name="Slide Number Placeholder 2"/>
          <p:cNvSpPr>
            <a:spLocks noGrp="1"/>
          </p:cNvSpPr>
          <p:nvPr>
            <p:ph type="sldNum" sz="quarter" idx="12"/>
          </p:nvPr>
        </p:nvSpPr>
        <p:spPr/>
        <p:txBody>
          <a:bodyPr>
            <a:normAutofit fontScale="85000" lnSpcReduction="20000"/>
          </a:bodyPr>
          <a:lstStyle/>
          <a:p>
            <a:pPr>
              <a:defRPr/>
            </a:pPr>
            <a:fld id="{5AB41E9A-02D8-4BBB-BAB1-45FA60A9FB54}" type="slidenum">
              <a:rPr lang="en-US"/>
              <a:pPr>
                <a:defRPr/>
              </a:pPr>
              <a:t>64</a:t>
            </a:fld>
            <a:endParaRPr lang="en-US"/>
          </a:p>
        </p:txBody>
      </p:sp>
      <p:sp>
        <p:nvSpPr>
          <p:cNvPr id="143363" name="Content Placeholder 3"/>
          <p:cNvSpPr>
            <a:spLocks noGrp="1"/>
          </p:cNvSpPr>
          <p:nvPr>
            <p:ph sz="quarter" idx="1"/>
          </p:nvPr>
        </p:nvSpPr>
        <p:spPr>
          <a:xfrm>
            <a:off x="612775" y="1600200"/>
            <a:ext cx="8153400" cy="4495800"/>
          </a:xfrm>
        </p:spPr>
        <p:txBody>
          <a:bodyPr/>
          <a:lstStyle/>
          <a:p>
            <a:r>
              <a:rPr lang="en-US" sz="2600" smtClean="0"/>
              <a:t>Generates individualized progress monitoring forms</a:t>
            </a:r>
          </a:p>
          <a:p>
            <a:r>
              <a:rPr lang="en-US" sz="2600" smtClean="0"/>
              <a:t>Generates evidence-based intervention suggestions, lesson plans, behavior strategies and social skills models </a:t>
            </a:r>
          </a:p>
          <a:p>
            <a:pPr lvl="1"/>
            <a:r>
              <a:rPr lang="en-US" sz="2200" smtClean="0"/>
              <a:t>BASC-2 Intervention Guide </a:t>
            </a:r>
          </a:p>
          <a:p>
            <a:pPr lvl="1">
              <a:buFont typeface="Wingdings 2" pitchFamily="18" charset="2"/>
              <a:buNone/>
            </a:pPr>
            <a:r>
              <a:rPr lang="en-US" sz="2200" smtClean="0"/>
              <a:t>	(Vannest, Reynolds &amp; Kamphaus, 2004) </a:t>
            </a:r>
          </a:p>
          <a:p>
            <a:pPr lvl="1"/>
            <a:r>
              <a:rPr lang="en-US" sz="2200" smtClean="0"/>
              <a:t>Social Skills Improvement System Guide </a:t>
            </a:r>
          </a:p>
          <a:p>
            <a:pPr lvl="2">
              <a:buFont typeface="Wingdings" pitchFamily="2" charset="2"/>
              <a:buNone/>
            </a:pPr>
            <a:r>
              <a:rPr lang="en-US" sz="1900" smtClean="0"/>
              <a:t>(Elliot &amp; Gresham, 1991)</a:t>
            </a:r>
          </a:p>
          <a:p>
            <a:r>
              <a:rPr lang="en-US" sz="2500" smtClean="0"/>
              <a:t>Creates individual, classroom, grade and school-level reports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descr="C:\Users\HP Compaq nc6220\Desktop\AIMSWEB11.gif"/>
          <p:cNvPicPr>
            <a:picLocks noGrp="1" noChangeAspect="1" noChangeArrowheads="1"/>
          </p:cNvPicPr>
          <p:nvPr>
            <p:ph idx="4294967295"/>
          </p:nvPr>
        </p:nvPicPr>
        <p:blipFill>
          <a:blip r:embed="rId3" cstate="print"/>
          <a:srcRect/>
          <a:stretch>
            <a:fillRect/>
          </a:stretch>
        </p:blipFill>
        <p:spPr>
          <a:xfrm>
            <a:off x="282575" y="1066800"/>
            <a:ext cx="8861425" cy="5062538"/>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C:\Users\HP Compaq nc6220\Desktop\AIMSWEB9.gif"/>
          <p:cNvPicPr>
            <a:picLocks noGrp="1" noChangeAspect="1" noChangeArrowheads="1"/>
          </p:cNvPicPr>
          <p:nvPr>
            <p:ph idx="4294967295"/>
          </p:nvPr>
        </p:nvPicPr>
        <p:blipFill>
          <a:blip r:embed="rId3" cstate="print"/>
          <a:srcRect/>
          <a:stretch>
            <a:fillRect/>
          </a:stretch>
        </p:blipFill>
        <p:spPr>
          <a:xfrm>
            <a:off x="271463" y="838200"/>
            <a:ext cx="8662987" cy="5376863"/>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C:\Users\HP Compaq nc6220\Desktop\AIMSWEB6.gif"/>
          <p:cNvPicPr>
            <a:picLocks noGrp="1" noChangeAspect="1" noChangeArrowheads="1"/>
          </p:cNvPicPr>
          <p:nvPr>
            <p:ph idx="4294967295"/>
          </p:nvPr>
        </p:nvPicPr>
        <p:blipFill>
          <a:blip r:embed="rId3" cstate="print"/>
          <a:srcRect/>
          <a:stretch>
            <a:fillRect/>
          </a:stretch>
        </p:blipFill>
        <p:spPr>
          <a:xfrm>
            <a:off x="228600" y="762000"/>
            <a:ext cx="8763000" cy="5624513"/>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C:\Users\HP Compaq nc6220\Desktop\AIMSWEB10.gif"/>
          <p:cNvPicPr>
            <a:picLocks noGrp="1" noChangeAspect="1" noChangeArrowheads="1"/>
          </p:cNvPicPr>
          <p:nvPr>
            <p:ph idx="4294967295"/>
          </p:nvPr>
        </p:nvPicPr>
        <p:blipFill>
          <a:blip r:embed="rId3" cstate="print"/>
          <a:srcRect/>
          <a:stretch>
            <a:fillRect/>
          </a:stretch>
        </p:blipFill>
        <p:spPr>
          <a:xfrm>
            <a:off x="282575" y="838200"/>
            <a:ext cx="8709025" cy="5300663"/>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err="1" smtClean="0"/>
              <a:t>AIMSweb</a:t>
            </a:r>
            <a:r>
              <a:rPr lang="en-US" dirty="0" smtClean="0"/>
              <a:t> Behavior: 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3BE1F64F-125E-4136-A27B-0E3B2D4F0CC9}" type="slidenum">
              <a:rPr lang="en-US"/>
              <a:pPr>
                <a:defRPr/>
              </a:pPr>
              <a:t>69</a:t>
            </a:fld>
            <a:endParaRPr lang="en-US"/>
          </a:p>
        </p:txBody>
      </p:sp>
      <p:sp>
        <p:nvSpPr>
          <p:cNvPr id="153603" name="Rectangle 3"/>
          <p:cNvSpPr>
            <a:spLocks noGrp="1"/>
          </p:cNvSpPr>
          <p:nvPr>
            <p:ph sz="quarter" idx="1"/>
          </p:nvPr>
        </p:nvSpPr>
        <p:spPr>
          <a:xfrm>
            <a:off x="457200" y="1676400"/>
            <a:ext cx="8229600" cy="4754563"/>
          </a:xfrm>
        </p:spPr>
        <p:txBody>
          <a:bodyPr/>
          <a:lstStyle/>
          <a:p>
            <a:pPr>
              <a:lnSpc>
                <a:spcPct val="90000"/>
              </a:lnSpc>
            </a:pPr>
            <a:r>
              <a:rPr lang="en-US" sz="2600" smtClean="0"/>
              <a:t>Scores obtained, response format, standardization samples, norms, and psychometric properties are the same as the BESS and SSiS </a:t>
            </a:r>
            <a:endParaRPr lang="en-US" sz="2600" i="1" u="sng" smtClean="0"/>
          </a:p>
          <a:p>
            <a:pPr>
              <a:lnSpc>
                <a:spcPct val="90000"/>
              </a:lnSpc>
            </a:pPr>
            <a:r>
              <a:rPr lang="en-US" sz="2600" smtClean="0"/>
              <a:t>Everything is online, which makes it easy to manage data for large groups of students</a:t>
            </a:r>
          </a:p>
          <a:p>
            <a:pPr>
              <a:lnSpc>
                <a:spcPct val="90000"/>
              </a:lnSpc>
            </a:pPr>
            <a:r>
              <a:rPr lang="en-US" sz="2600" smtClean="0"/>
              <a:t>Evidence-based intervention resources are available online (BASC-2 and SSiS)</a:t>
            </a:r>
          </a:p>
          <a:p>
            <a:pPr>
              <a:lnSpc>
                <a:spcPct val="90000"/>
              </a:lnSpc>
            </a:pPr>
            <a:r>
              <a:rPr lang="en-US" sz="2600" smtClean="0"/>
              <a:t>Many teachers are familiar with AIMSweb graphs</a:t>
            </a:r>
          </a:p>
          <a:p>
            <a:pPr>
              <a:lnSpc>
                <a:spcPct val="90000"/>
              </a:lnSpc>
            </a:pPr>
            <a:r>
              <a:rPr lang="en-US" sz="2600" smtClean="0"/>
              <a:t>Can view academics and behavior simultaneously (if you subscribe to both academics and behavior)</a:t>
            </a:r>
          </a:p>
          <a:p>
            <a:pPr>
              <a:lnSpc>
                <a:spcPct val="90000"/>
              </a:lnSpc>
            </a:pPr>
            <a:r>
              <a:rPr lang="en-US" sz="2600" smtClean="0"/>
              <a:t>Spanish version available for students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417638"/>
          </a:xfrm>
        </p:spPr>
        <p:txBody>
          <a:bodyPr/>
          <a:lstStyle/>
          <a:p>
            <a:r>
              <a:rPr lang="en-US" smtClean="0"/>
              <a:t>Measures Reviewed</a:t>
            </a:r>
          </a:p>
        </p:txBody>
      </p:sp>
      <p:sp>
        <p:nvSpPr>
          <p:cNvPr id="3" name="Content Placeholder 2"/>
          <p:cNvSpPr>
            <a:spLocks noGrp="1"/>
          </p:cNvSpPr>
          <p:nvPr>
            <p:ph idx="1"/>
          </p:nvPr>
        </p:nvSpPr>
        <p:spPr>
          <a:xfrm>
            <a:off x="304800" y="1600200"/>
            <a:ext cx="8839200" cy="5715000"/>
          </a:xfrm>
        </p:spPr>
        <p:txBody>
          <a:bodyPr>
            <a:normAutofit fontScale="92500" lnSpcReduction="10000"/>
          </a:bodyPr>
          <a:lstStyle/>
          <a:p>
            <a:pPr marL="320040" indent="-320040" fontAlgn="auto">
              <a:spcAft>
                <a:spcPts val="0"/>
              </a:spcAft>
              <a:buFont typeface="Wingdings"/>
              <a:buChar char=""/>
              <a:defRPr/>
            </a:pPr>
            <a:r>
              <a:rPr lang="en-US" b="1" dirty="0" smtClean="0"/>
              <a:t>Systematic Screening for Behavior Disorders </a:t>
            </a:r>
          </a:p>
          <a:p>
            <a:pPr lvl="2" fontAlgn="auto">
              <a:spcAft>
                <a:spcPts val="0"/>
              </a:spcAft>
              <a:buFont typeface="Wingdings"/>
              <a:buChar char=""/>
              <a:defRPr/>
            </a:pPr>
            <a:r>
              <a:rPr lang="en-US" dirty="0" smtClean="0"/>
              <a:t>(SSBD; Walker &amp; Severson, 1992) </a:t>
            </a:r>
          </a:p>
          <a:p>
            <a:pPr marL="320040" indent="-320040" fontAlgn="auto">
              <a:spcAft>
                <a:spcPts val="0"/>
              </a:spcAft>
              <a:buFont typeface="Wingdings"/>
              <a:buChar char=""/>
              <a:defRPr/>
            </a:pPr>
            <a:r>
              <a:rPr lang="en-US" b="1" dirty="0" smtClean="0"/>
              <a:t>Behavioral </a:t>
            </a:r>
            <a:r>
              <a:rPr lang="en-US" b="1" dirty="0"/>
              <a:t>and Emotional Screening </a:t>
            </a:r>
            <a:r>
              <a:rPr lang="en-US" b="1" dirty="0" smtClean="0"/>
              <a:t>System</a:t>
            </a:r>
          </a:p>
          <a:p>
            <a:pPr lvl="2" fontAlgn="auto">
              <a:spcAft>
                <a:spcPts val="0"/>
              </a:spcAft>
              <a:buFont typeface="Wingdings"/>
              <a:buChar char=""/>
              <a:defRPr/>
            </a:pPr>
            <a:r>
              <a:rPr lang="en-US" dirty="0" smtClean="0"/>
              <a:t>(BESS</a:t>
            </a:r>
            <a:r>
              <a:rPr lang="en-US" dirty="0"/>
              <a:t>; </a:t>
            </a:r>
            <a:r>
              <a:rPr lang="en-US" dirty="0" err="1"/>
              <a:t>Kamphaus</a:t>
            </a:r>
            <a:r>
              <a:rPr lang="en-US" dirty="0"/>
              <a:t> &amp; Reynolds, </a:t>
            </a:r>
            <a:r>
              <a:rPr lang="en-US" dirty="0" smtClean="0"/>
              <a:t>2007)</a:t>
            </a:r>
          </a:p>
          <a:p>
            <a:pPr marL="320040" indent="-320040" fontAlgn="auto">
              <a:spcAft>
                <a:spcPts val="0"/>
              </a:spcAft>
              <a:buFont typeface="Wingdings"/>
              <a:buChar char=""/>
              <a:defRPr/>
            </a:pPr>
            <a:r>
              <a:rPr lang="en-US" b="1" dirty="0" smtClean="0"/>
              <a:t>Social </a:t>
            </a:r>
            <a:r>
              <a:rPr lang="en-US" b="1" dirty="0"/>
              <a:t>Skills Improvement System Performance Screening Guide </a:t>
            </a:r>
            <a:endParaRPr lang="en-US" b="1" dirty="0" smtClean="0"/>
          </a:p>
          <a:p>
            <a:pPr lvl="2" fontAlgn="auto">
              <a:spcAft>
                <a:spcPts val="0"/>
              </a:spcAft>
              <a:buFont typeface="Wingdings"/>
              <a:buChar char=""/>
              <a:defRPr/>
            </a:pPr>
            <a:r>
              <a:rPr lang="en-US" dirty="0" smtClean="0"/>
              <a:t>(</a:t>
            </a:r>
            <a:r>
              <a:rPr lang="en-US" dirty="0"/>
              <a:t>SSIS; Elliott &amp; Gresham, 2008</a:t>
            </a:r>
            <a:r>
              <a:rPr lang="en-US" dirty="0" smtClean="0"/>
              <a:t>)</a:t>
            </a:r>
          </a:p>
          <a:p>
            <a:pPr marL="320040" indent="-320040" fontAlgn="auto">
              <a:spcAft>
                <a:spcPts val="0"/>
              </a:spcAft>
              <a:buFont typeface="Wingdings"/>
              <a:buChar char=""/>
              <a:defRPr/>
            </a:pPr>
            <a:r>
              <a:rPr lang="en-US" b="1" dirty="0" err="1" smtClean="0"/>
              <a:t>AIMSweb</a:t>
            </a:r>
            <a:r>
              <a:rPr lang="en-US" b="1" dirty="0" smtClean="0"/>
              <a:t> Behavior</a:t>
            </a:r>
            <a:r>
              <a:rPr lang="en-US" dirty="0" smtClean="0"/>
              <a:t>	</a:t>
            </a:r>
          </a:p>
          <a:p>
            <a:pPr lvl="2" fontAlgn="auto">
              <a:spcAft>
                <a:spcPts val="0"/>
              </a:spcAft>
              <a:buFont typeface="Wingdings"/>
              <a:buChar char=""/>
              <a:defRPr/>
            </a:pPr>
            <a:r>
              <a:rPr lang="en-US" dirty="0" smtClean="0"/>
              <a:t>www.aimsweb.com</a:t>
            </a:r>
          </a:p>
          <a:p>
            <a:pPr marL="320040" indent="-320040" fontAlgn="auto">
              <a:spcAft>
                <a:spcPts val="0"/>
              </a:spcAft>
              <a:buFont typeface="Wingdings"/>
              <a:buChar char=""/>
              <a:defRPr/>
            </a:pPr>
            <a:r>
              <a:rPr lang="en-US" b="1" dirty="0" err="1" smtClean="0"/>
              <a:t>Conners</a:t>
            </a:r>
            <a:r>
              <a:rPr lang="en-US" b="1" dirty="0" smtClean="0"/>
              <a:t> Clinical Index Screener </a:t>
            </a:r>
          </a:p>
          <a:p>
            <a:pPr lvl="2" fontAlgn="auto">
              <a:spcAft>
                <a:spcPts val="0"/>
              </a:spcAft>
              <a:buFont typeface="Wingdings"/>
              <a:buChar char=""/>
              <a:defRPr/>
            </a:pPr>
            <a:r>
              <a:rPr lang="en-US" dirty="0" smtClean="0"/>
              <a:t>(</a:t>
            </a:r>
            <a:r>
              <a:rPr lang="en-US" dirty="0" err="1" smtClean="0"/>
              <a:t>Conners</a:t>
            </a:r>
            <a:r>
              <a:rPr lang="en-US" dirty="0" smtClean="0"/>
              <a:t> CI; </a:t>
            </a:r>
            <a:r>
              <a:rPr lang="en-US" dirty="0" err="1" smtClean="0"/>
              <a:t>Conners</a:t>
            </a:r>
            <a:r>
              <a:rPr lang="en-US" dirty="0" smtClean="0"/>
              <a:t>, 2008)</a:t>
            </a:r>
          </a:p>
          <a:p>
            <a:pPr marL="320040" indent="-320040" fontAlgn="auto">
              <a:spcAft>
                <a:spcPts val="0"/>
              </a:spcAft>
              <a:buFont typeface="Wingdings"/>
              <a:buChar char=""/>
              <a:defRPr/>
            </a:pPr>
            <a:r>
              <a:rPr lang="en-US" b="1" dirty="0" smtClean="0"/>
              <a:t>Strengths </a:t>
            </a:r>
            <a:r>
              <a:rPr lang="en-US" b="1" dirty="0"/>
              <a:t>and Difficulties Questionnaire </a:t>
            </a:r>
            <a:endParaRPr lang="en-US" b="1" dirty="0" smtClean="0"/>
          </a:p>
          <a:p>
            <a:pPr lvl="2" fontAlgn="auto">
              <a:spcAft>
                <a:spcPts val="0"/>
              </a:spcAft>
              <a:buFont typeface="Wingdings"/>
              <a:buChar char=""/>
              <a:defRPr/>
            </a:pPr>
            <a:r>
              <a:rPr lang="en-US" dirty="0" smtClean="0"/>
              <a:t>(</a:t>
            </a:r>
            <a:r>
              <a:rPr lang="en-US" dirty="0"/>
              <a:t>SDQ; Goodman, </a:t>
            </a:r>
            <a:r>
              <a:rPr lang="en-US" dirty="0" smtClean="0"/>
              <a:t>1997)</a:t>
            </a:r>
          </a:p>
          <a:p>
            <a:pPr marL="320040" indent="-320040" fontAlgn="auto">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900D3E9-2A65-46D0-A3D8-F84FFB855E49}" type="slidenum">
              <a:rPr lang="en-US"/>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err="1" smtClean="0"/>
              <a:t>AIMSweb</a:t>
            </a:r>
            <a:r>
              <a:rPr lang="en-US" dirty="0" smtClean="0"/>
              <a:t> Behavior: Disadvantages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645CD4A6-AA77-4F64-9C61-82A2F9234248}" type="slidenum">
              <a:rPr lang="en-US"/>
              <a:pPr>
                <a:defRPr/>
              </a:pPr>
              <a:t>70</a:t>
            </a:fld>
            <a:endParaRPr lang="en-US"/>
          </a:p>
        </p:txBody>
      </p:sp>
      <p:sp>
        <p:nvSpPr>
          <p:cNvPr id="155651" name="Content Placeholder 2"/>
          <p:cNvSpPr>
            <a:spLocks noGrp="1"/>
          </p:cNvSpPr>
          <p:nvPr>
            <p:ph sz="quarter" idx="1"/>
          </p:nvPr>
        </p:nvSpPr>
        <p:spPr>
          <a:xfrm>
            <a:off x="457200" y="1295400"/>
            <a:ext cx="8229600" cy="4830763"/>
          </a:xfrm>
        </p:spPr>
        <p:txBody>
          <a:bodyPr/>
          <a:lstStyle/>
          <a:p>
            <a:endParaRPr lang="en-US" sz="2800" smtClean="0"/>
          </a:p>
          <a:p>
            <a:r>
              <a:rPr lang="en-US" sz="2800" smtClean="0"/>
              <a:t>Only one teacher can rate each student</a:t>
            </a:r>
          </a:p>
          <a:p>
            <a:pPr lvl="1"/>
            <a:r>
              <a:rPr lang="en-US" smtClean="0"/>
              <a:t>At the secondary level, teachers can rate each student as a group or the homeroom teacher can rate the student</a:t>
            </a:r>
          </a:p>
          <a:p>
            <a:r>
              <a:rPr lang="en-US" sz="2800" smtClean="0"/>
              <a:t>No parent rating form</a:t>
            </a:r>
          </a:p>
          <a:p>
            <a:r>
              <a:rPr lang="en-US" sz="2800" smtClean="0"/>
              <a:t>May be time consuming for teachers  </a:t>
            </a:r>
          </a:p>
          <a:p>
            <a:endParaRPr lang="en-US" smtClean="0"/>
          </a:p>
          <a:p>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6477000" cy="1828800"/>
          </a:xfrm>
        </p:spPr>
        <p:txBody>
          <a:bodyPr rtlCol="0">
            <a:normAutofit/>
          </a:bodyPr>
          <a:lstStyle/>
          <a:p>
            <a:pPr fontAlgn="auto">
              <a:spcAft>
                <a:spcPts val="0"/>
              </a:spcAft>
              <a:defRPr/>
            </a:pPr>
            <a:r>
              <a:rPr lang="en-US" dirty="0" err="1" smtClean="0"/>
              <a:t>Conners</a:t>
            </a:r>
            <a:r>
              <a:rPr lang="en-US" dirty="0" smtClean="0"/>
              <a:t> Clinical Index Screener</a:t>
            </a:r>
            <a:endParaRPr lang="en-US" sz="3100" dirty="0"/>
          </a:p>
        </p:txBody>
      </p:sp>
      <p:sp>
        <p:nvSpPr>
          <p:cNvPr id="2051" name="Subtitle 2"/>
          <p:cNvSpPr>
            <a:spLocks noGrp="1"/>
          </p:cNvSpPr>
          <p:nvPr>
            <p:ph type="subTitle" idx="1"/>
          </p:nvPr>
        </p:nvSpPr>
        <p:spPr>
          <a:xfrm>
            <a:off x="2362200" y="5257800"/>
            <a:ext cx="6705600" cy="1477963"/>
          </a:xfrm>
        </p:spPr>
        <p:txBody>
          <a:bodyPr>
            <a:normAutofit lnSpcReduction="10000"/>
          </a:bodyPr>
          <a:lstStyle/>
          <a:p>
            <a:pPr fontAlgn="auto">
              <a:spcAft>
                <a:spcPts val="0"/>
              </a:spcAft>
              <a:buFont typeface="Wingdings"/>
              <a:buNone/>
              <a:defRPr/>
            </a:pPr>
            <a:r>
              <a:rPr lang="en-US" sz="2800" dirty="0" err="1" smtClean="0"/>
              <a:t>Conners</a:t>
            </a:r>
            <a:r>
              <a:rPr lang="en-US" sz="2800" dirty="0" smtClean="0"/>
              <a:t>, 2008 </a:t>
            </a:r>
          </a:p>
          <a:p>
            <a:pPr fontAlgn="auto">
              <a:spcAft>
                <a:spcPts val="0"/>
              </a:spcAft>
              <a:buFont typeface="Wingdings"/>
              <a:buNone/>
              <a:defRPr/>
            </a:pPr>
            <a:endParaRPr lang="en-US" sz="2800" dirty="0" smtClean="0"/>
          </a:p>
          <a:p>
            <a:pPr fontAlgn="auto">
              <a:spcAft>
                <a:spcPts val="0"/>
              </a:spcAft>
              <a:buFont typeface="Wingdings"/>
              <a:buNone/>
              <a:defRPr/>
            </a:pPr>
            <a:r>
              <a:rPr lang="en-US" sz="2800" dirty="0" smtClean="0">
                <a:solidFill>
                  <a:schemeClr val="tx1"/>
                </a:solidFill>
              </a:rPr>
              <a:t>Presented by Ericka Allen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612775" y="228600"/>
            <a:ext cx="8153400" cy="990600"/>
          </a:xfrm>
        </p:spPr>
        <p:txBody>
          <a:bodyPr/>
          <a:lstStyle/>
          <a:p>
            <a:r>
              <a:rPr lang="en-US" smtClean="0"/>
              <a:t>Conners: Overview</a:t>
            </a:r>
          </a:p>
        </p:txBody>
      </p:sp>
      <p:sp>
        <p:nvSpPr>
          <p:cNvPr id="4" name="Slide Number Placeholder 3"/>
          <p:cNvSpPr>
            <a:spLocks noGrp="1"/>
          </p:cNvSpPr>
          <p:nvPr>
            <p:ph type="sldNum" sz="quarter" idx="12"/>
          </p:nvPr>
        </p:nvSpPr>
        <p:spPr/>
        <p:txBody>
          <a:bodyPr>
            <a:normAutofit fontScale="85000" lnSpcReduction="20000"/>
          </a:bodyPr>
          <a:lstStyle/>
          <a:p>
            <a:pPr>
              <a:defRPr/>
            </a:pPr>
            <a:fld id="{8A02FD7E-E123-420F-90CA-DA1C14A88FDF}" type="slidenum">
              <a:rPr lang="en-US"/>
              <a:pPr>
                <a:defRPr/>
              </a:pPr>
              <a:t>72</a:t>
            </a:fld>
            <a:endParaRPr lang="en-US"/>
          </a:p>
        </p:txBody>
      </p:sp>
      <p:sp>
        <p:nvSpPr>
          <p:cNvPr id="159747" name="Content Placeholder 2"/>
          <p:cNvSpPr>
            <a:spLocks noGrp="1"/>
          </p:cNvSpPr>
          <p:nvPr>
            <p:ph sz="quarter" idx="1"/>
          </p:nvPr>
        </p:nvSpPr>
        <p:spPr>
          <a:xfrm>
            <a:off x="612775" y="1600200"/>
            <a:ext cx="8153400" cy="4495800"/>
          </a:xfrm>
        </p:spPr>
        <p:txBody>
          <a:bodyPr/>
          <a:lstStyle/>
          <a:p>
            <a:r>
              <a:rPr lang="en-US" sz="2800" smtClean="0"/>
              <a:t>Objective and systematic rating system designed to measure externalizing, internalizing, and learning difficulties</a:t>
            </a:r>
          </a:p>
          <a:p>
            <a:r>
              <a:rPr lang="en-US" sz="2800" smtClean="0"/>
              <a:t>Forms: Parent and Teacher (age 6-18), and Self Report  (age 8-18)</a:t>
            </a:r>
          </a:p>
          <a:p>
            <a:r>
              <a:rPr lang="en-US" sz="2800" smtClean="0"/>
              <a:t>Items: 24 per form</a:t>
            </a:r>
          </a:p>
          <a:p>
            <a:r>
              <a:rPr lang="en-US" sz="2800" smtClean="0"/>
              <a:t>Results in scales: disruptive behavior, learning and language, mood disorder, anxiety disorder, and ADHD  </a:t>
            </a:r>
          </a:p>
          <a:p>
            <a:endParaRPr lang="en-US" sz="2800" smtClean="0"/>
          </a:p>
          <a:p>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612775" y="228600"/>
            <a:ext cx="8153400" cy="990600"/>
          </a:xfrm>
        </p:spPr>
        <p:txBody>
          <a:bodyPr/>
          <a:lstStyle/>
          <a:p>
            <a:r>
              <a:rPr lang="en-US" smtClean="0"/>
              <a:t>Conners: Cost</a:t>
            </a:r>
          </a:p>
        </p:txBody>
      </p:sp>
      <p:sp>
        <p:nvSpPr>
          <p:cNvPr id="5123" name="Content Placeholder 2"/>
          <p:cNvSpPr>
            <a:spLocks noGrp="1"/>
          </p:cNvSpPr>
          <p:nvPr>
            <p:ph sz="quarter" idx="1"/>
          </p:nvPr>
        </p:nvSpPr>
        <p:spPr>
          <a:xfrm>
            <a:off x="612775" y="1600200"/>
            <a:ext cx="8153400" cy="4495800"/>
          </a:xfrm>
        </p:spPr>
        <p:txBody>
          <a:bodyPr>
            <a:normAutofit fontScale="92500" lnSpcReduction="20000"/>
          </a:bodyPr>
          <a:lstStyle/>
          <a:p>
            <a:pPr marL="320040" indent="-320040" fontAlgn="auto">
              <a:spcAft>
                <a:spcPts val="0"/>
              </a:spcAft>
              <a:buFont typeface="Wingdings"/>
              <a:buChar char=""/>
              <a:defRPr/>
            </a:pPr>
            <a:r>
              <a:rPr lang="en-US" sz="2400" dirty="0" smtClean="0"/>
              <a:t>Manual: $94.00</a:t>
            </a:r>
          </a:p>
          <a:p>
            <a:pPr marL="320040" indent="-320040" fontAlgn="auto">
              <a:spcAft>
                <a:spcPts val="0"/>
              </a:spcAft>
              <a:buFont typeface="Wingdings"/>
              <a:buChar char=""/>
              <a:defRPr/>
            </a:pPr>
            <a:r>
              <a:rPr lang="en-US" sz="2400" dirty="0" err="1" smtClean="0"/>
              <a:t>QuickScore</a:t>
            </a:r>
            <a:r>
              <a:rPr lang="en-US" sz="2400" dirty="0" smtClean="0"/>
              <a:t> forms (25/pkg.): $50.00</a:t>
            </a:r>
          </a:p>
          <a:p>
            <a:pPr marL="320040" indent="-320040" fontAlgn="auto">
              <a:spcAft>
                <a:spcPts val="0"/>
              </a:spcAft>
              <a:buFont typeface="Wingdings"/>
              <a:buChar char=""/>
              <a:defRPr/>
            </a:pPr>
            <a:r>
              <a:rPr lang="en-US" sz="2400" dirty="0" smtClean="0"/>
              <a:t>Online form: $1.80 </a:t>
            </a:r>
          </a:p>
          <a:p>
            <a:pPr marL="320040" indent="-320040" fontAlgn="auto">
              <a:spcAft>
                <a:spcPts val="0"/>
              </a:spcAft>
              <a:buFont typeface="Wingdings"/>
              <a:buNone/>
              <a:defRPr/>
            </a:pPr>
            <a:endParaRPr lang="en-US" sz="2400" dirty="0" smtClean="0"/>
          </a:p>
          <a:p>
            <a:pPr marL="320040" indent="-320040" fontAlgn="auto">
              <a:spcAft>
                <a:spcPts val="0"/>
              </a:spcAft>
              <a:buFont typeface="Wingdings"/>
              <a:buChar char=""/>
              <a:defRPr/>
            </a:pPr>
            <a:r>
              <a:rPr lang="en-US" sz="2400" dirty="0" smtClean="0"/>
              <a:t>Cost to screen a typical school </a:t>
            </a:r>
            <a:r>
              <a:rPr lang="en-US" sz="2400" i="1" dirty="0" smtClean="0"/>
              <a:t>(n =</a:t>
            </a:r>
            <a:r>
              <a:rPr lang="en-US" sz="2400" dirty="0" smtClean="0"/>
              <a:t>500): $1494.00</a:t>
            </a:r>
          </a:p>
          <a:p>
            <a:pPr marL="640080" lvl="1" indent="-274320" fontAlgn="auto">
              <a:lnSpc>
                <a:spcPct val="90000"/>
              </a:lnSpc>
              <a:spcAft>
                <a:spcPts val="0"/>
              </a:spcAft>
              <a:buFont typeface="Wingdings 2"/>
              <a:buChar char=""/>
              <a:defRPr/>
            </a:pPr>
            <a:r>
              <a:rPr lang="en-US" sz="2400" dirty="0" smtClean="0"/>
              <a:t>Cost includes:</a:t>
            </a:r>
          </a:p>
          <a:p>
            <a:pPr lvl="2" fontAlgn="auto">
              <a:lnSpc>
                <a:spcPct val="90000"/>
              </a:lnSpc>
              <a:spcAft>
                <a:spcPts val="0"/>
              </a:spcAft>
              <a:buFont typeface="Wingdings"/>
              <a:buChar char=""/>
              <a:defRPr/>
            </a:pPr>
            <a:r>
              <a:rPr lang="en-US" dirty="0" smtClean="0"/>
              <a:t>Manual: $94.00</a:t>
            </a:r>
          </a:p>
          <a:p>
            <a:pPr lvl="2" fontAlgn="auto">
              <a:lnSpc>
                <a:spcPct val="90000"/>
              </a:lnSpc>
              <a:spcAft>
                <a:spcPts val="0"/>
              </a:spcAft>
              <a:buFont typeface="Wingdings"/>
              <a:buChar char=""/>
              <a:defRPr/>
            </a:pPr>
            <a:r>
              <a:rPr lang="en-US" dirty="0" smtClean="0"/>
              <a:t>Student Forms: $1000.00</a:t>
            </a:r>
          </a:p>
          <a:p>
            <a:pPr lvl="2" fontAlgn="auto">
              <a:lnSpc>
                <a:spcPct val="90000"/>
              </a:lnSpc>
              <a:spcAft>
                <a:spcPts val="0"/>
              </a:spcAft>
              <a:buFont typeface="Wingdings"/>
              <a:buChar char=""/>
              <a:defRPr/>
            </a:pPr>
            <a:r>
              <a:rPr lang="en-US" dirty="0" smtClean="0"/>
              <a:t>Scoring  Software = $400.00</a:t>
            </a:r>
          </a:p>
          <a:p>
            <a:pPr marL="640080" lvl="1" indent="-274320" fontAlgn="auto">
              <a:lnSpc>
                <a:spcPct val="90000"/>
              </a:lnSpc>
              <a:spcAft>
                <a:spcPts val="0"/>
              </a:spcAft>
              <a:buFont typeface="Wingdings 2"/>
              <a:buChar char=""/>
              <a:defRPr/>
            </a:pPr>
            <a:r>
              <a:rPr lang="en-US" sz="2400" dirty="0" smtClean="0"/>
              <a:t>Add $1000.00 for each additional informant used </a:t>
            </a:r>
          </a:p>
          <a:p>
            <a:pPr lvl="2" fontAlgn="auto">
              <a:lnSpc>
                <a:spcPct val="90000"/>
              </a:lnSpc>
              <a:spcAft>
                <a:spcPts val="0"/>
              </a:spcAft>
              <a:buFont typeface="Wingdings"/>
              <a:buChar char=""/>
              <a:defRPr/>
            </a:pPr>
            <a:r>
              <a:rPr lang="en-US" dirty="0" smtClean="0"/>
              <a:t>$200 for 100 parent forms</a:t>
            </a:r>
          </a:p>
          <a:p>
            <a:pPr lvl="2" fontAlgn="auto">
              <a:lnSpc>
                <a:spcPct val="90000"/>
              </a:lnSpc>
              <a:spcAft>
                <a:spcPts val="0"/>
              </a:spcAft>
              <a:buFont typeface="Wingdings"/>
              <a:buChar char=""/>
              <a:defRPr/>
            </a:pPr>
            <a:r>
              <a:rPr lang="en-US" dirty="0" smtClean="0"/>
              <a:t>$200 for 100 teacher forms</a:t>
            </a:r>
          </a:p>
          <a:p>
            <a:pPr marL="640080" lvl="1" indent="-274320" fontAlgn="auto">
              <a:lnSpc>
                <a:spcPct val="90000"/>
              </a:lnSpc>
              <a:spcAft>
                <a:spcPts val="0"/>
              </a:spcAft>
              <a:buFont typeface="Wingdings 2"/>
              <a:buChar char=""/>
              <a:defRPr/>
            </a:pPr>
            <a:r>
              <a:rPr lang="en-US" dirty="0" smtClean="0"/>
              <a:t>Subsequent screenings: $1000.00 (cost of student forms)</a:t>
            </a:r>
          </a:p>
          <a:p>
            <a:pPr marL="640080" lvl="1" indent="-274320" fontAlgn="auto">
              <a:lnSpc>
                <a:spcPct val="90000"/>
              </a:lnSpc>
              <a:spcAft>
                <a:spcPts val="0"/>
              </a:spcAft>
              <a:buFont typeface="Wingdings 2"/>
              <a:buNone/>
              <a:defRPr/>
            </a:pPr>
            <a:endParaRPr lang="en-US" dirty="0" smtClean="0"/>
          </a:p>
          <a:p>
            <a:pPr marL="320040" indent="-320040" fontAlgn="auto">
              <a:spcAft>
                <a:spcPts val="0"/>
              </a:spcAft>
              <a:buFont typeface="Wingdings"/>
              <a:buChar char=""/>
              <a:defRPr/>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D3316A69-5961-4A2F-9109-A25392E7772A}" type="slidenum">
              <a:rPr lang="en-US"/>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1"/>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B47792EB-18BA-481D-83E9-A633804DC193}" type="slidenum">
              <a:rPr lang="en-US">
                <a:cs typeface="Arial" pitchFamily="34" charset="0"/>
              </a:rPr>
              <a:pPr fontAlgn="base">
                <a:spcBef>
                  <a:spcPct val="0"/>
                </a:spcBef>
                <a:spcAft>
                  <a:spcPct val="0"/>
                </a:spcAft>
              </a:pPr>
              <a:t>74</a:t>
            </a:fld>
            <a:endParaRPr lang="en-US">
              <a:cs typeface="Arial" pitchFamily="34" charset="0"/>
            </a:endParaRPr>
          </a:p>
        </p:txBody>
      </p:sp>
      <p:pic>
        <p:nvPicPr>
          <p:cNvPr id="163842" name="Picture 4"/>
          <p:cNvPicPr>
            <a:picLocks noChangeAspect="1" noChangeArrowheads="1"/>
          </p:cNvPicPr>
          <p:nvPr/>
        </p:nvPicPr>
        <p:blipFill>
          <a:blip r:embed="rId3" cstate="print"/>
          <a:srcRect l="18349" t="9412" r="13760" b="3529"/>
          <a:stretch>
            <a:fillRect/>
          </a:stretch>
        </p:blipFill>
        <p:spPr bwMode="auto">
          <a:xfrm>
            <a:off x="1066800" y="0"/>
            <a:ext cx="685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612775" y="228600"/>
            <a:ext cx="8153400" cy="990600"/>
          </a:xfrm>
        </p:spPr>
        <p:txBody>
          <a:bodyPr/>
          <a:lstStyle/>
          <a:p>
            <a:r>
              <a:rPr lang="en-US" smtClean="0"/>
              <a:t>Conners: Administration</a:t>
            </a:r>
          </a:p>
        </p:txBody>
      </p:sp>
      <p:sp>
        <p:nvSpPr>
          <p:cNvPr id="7171" name="Content Placeholder 2"/>
          <p:cNvSpPr>
            <a:spLocks noGrp="1"/>
          </p:cNvSpPr>
          <p:nvPr>
            <p:ph sz="quarter" idx="1"/>
          </p:nvPr>
        </p:nvSpPr>
        <p:spPr>
          <a:xfrm>
            <a:off x="457200" y="1493838"/>
            <a:ext cx="8229600" cy="2392362"/>
          </a:xfrm>
        </p:spPr>
        <p:txBody>
          <a:bodyPr>
            <a:normAutofit lnSpcReduction="10000"/>
          </a:bodyPr>
          <a:lstStyle/>
          <a:p>
            <a:pPr marL="320040" indent="-320040" fontAlgn="auto">
              <a:spcAft>
                <a:spcPts val="0"/>
              </a:spcAft>
              <a:buFont typeface="Wingdings"/>
              <a:buChar char=""/>
              <a:defRPr/>
            </a:pPr>
            <a:r>
              <a:rPr lang="en-US" sz="2400" dirty="0" smtClean="0">
                <a:latin typeface="+mj-lt"/>
              </a:rPr>
              <a:t>Can be administered individually or in a group</a:t>
            </a:r>
          </a:p>
          <a:p>
            <a:pPr marL="320040" indent="-320040" fontAlgn="auto">
              <a:spcAft>
                <a:spcPts val="0"/>
              </a:spcAft>
              <a:buFont typeface="Wingdings"/>
              <a:buChar char=""/>
              <a:defRPr/>
            </a:pPr>
            <a:r>
              <a:rPr lang="en-US" sz="2400" dirty="0" smtClean="0">
                <a:latin typeface="+mj-lt"/>
              </a:rPr>
              <a:t>Estimated time completion: 5 to 10 minutes</a:t>
            </a:r>
          </a:p>
          <a:p>
            <a:pPr marL="320040" indent="-320040" fontAlgn="auto">
              <a:spcAft>
                <a:spcPts val="0"/>
              </a:spcAft>
              <a:buFont typeface="Wingdings"/>
              <a:buChar char=""/>
              <a:defRPr/>
            </a:pPr>
            <a:r>
              <a:rPr lang="en-US" sz="2400" dirty="0" smtClean="0">
                <a:latin typeface="+mj-lt"/>
              </a:rPr>
              <a:t>Can be administered via a link sent by email: </a:t>
            </a:r>
            <a:r>
              <a:rPr lang="en-US" sz="2400" u="sng" dirty="0" smtClean="0">
                <a:solidFill>
                  <a:srgbClr val="0060A8"/>
                </a:solidFill>
                <a:latin typeface="+mj-lt"/>
              </a:rPr>
              <a:t>https://www.mhsassessments.com/MAC/login.aspx?fid=629cc90-8ab6-4724-a416-bbc67d34be1ef </a:t>
            </a:r>
            <a:endParaRPr lang="en-US" sz="2400" dirty="0" smtClean="0">
              <a:latin typeface="+mj-lt"/>
            </a:endParaRPr>
          </a:p>
          <a:p>
            <a:pPr marL="320040" indent="-320040" fontAlgn="auto">
              <a:spcAft>
                <a:spcPts val="0"/>
              </a:spcAft>
              <a:buFont typeface="Wingdings"/>
              <a:buChar char=""/>
              <a:defRPr/>
            </a:pPr>
            <a:r>
              <a:rPr lang="en-US" sz="2400" dirty="0" smtClean="0"/>
              <a:t>Can be used as a progress monitoring tool</a:t>
            </a:r>
          </a:p>
          <a:p>
            <a:pPr marL="320040" indent="-320040" fontAlgn="auto">
              <a:spcAft>
                <a:spcPts val="0"/>
              </a:spcAft>
              <a:buFont typeface="Wingdings"/>
              <a:buChar char=""/>
              <a:defRPr/>
            </a:pPr>
            <a:endParaRPr lang="en-US" sz="2400" dirty="0" smtClean="0">
              <a:latin typeface="+mj-lt"/>
            </a:endParaRPr>
          </a:p>
          <a:p>
            <a:pPr marL="320040" indent="-320040" fontAlgn="auto">
              <a:spcAft>
                <a:spcPts val="0"/>
              </a:spcAft>
              <a:buFont typeface="Wingdings"/>
              <a:buNone/>
              <a:defRPr/>
            </a:pPr>
            <a:endParaRPr lang="en-US" sz="2400" dirty="0" smtClean="0">
              <a:latin typeface="+mj-lt"/>
            </a:endParaRPr>
          </a:p>
          <a:p>
            <a:pPr marL="320040" indent="-320040" fontAlgn="auto">
              <a:spcAft>
                <a:spcPts val="0"/>
              </a:spcAft>
              <a:buFont typeface="Wingdings"/>
              <a:buNone/>
              <a:defRPr/>
            </a:pPr>
            <a:endParaRPr lang="en-US" sz="2400" dirty="0" smtClean="0">
              <a:latin typeface="+mj-lt"/>
            </a:endParaRPr>
          </a:p>
        </p:txBody>
      </p:sp>
      <p:pic>
        <p:nvPicPr>
          <p:cNvPr id="165891" name="Picture 3"/>
          <p:cNvPicPr>
            <a:picLocks noChangeAspect="1" noChangeArrowheads="1"/>
          </p:cNvPicPr>
          <p:nvPr/>
        </p:nvPicPr>
        <p:blipFill>
          <a:blip r:embed="rId3" cstate="print"/>
          <a:srcRect/>
          <a:stretch>
            <a:fillRect/>
          </a:stretch>
        </p:blipFill>
        <p:spPr bwMode="auto">
          <a:xfrm>
            <a:off x="1371600" y="3751263"/>
            <a:ext cx="6400800" cy="28781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pPr>
              <a:defRPr/>
            </a:pPr>
            <a:fld id="{9E5411AF-41B3-4A0F-9F05-CCE7B084F152}" type="slidenum">
              <a:rPr lang="en-US"/>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612775" y="228600"/>
            <a:ext cx="8153400" cy="990600"/>
          </a:xfrm>
        </p:spPr>
        <p:txBody>
          <a:bodyPr/>
          <a:lstStyle/>
          <a:p>
            <a:r>
              <a:rPr lang="en-US" smtClean="0"/>
              <a:t>Conners: Scoring</a:t>
            </a:r>
          </a:p>
        </p:txBody>
      </p:sp>
      <p:sp>
        <p:nvSpPr>
          <p:cNvPr id="4" name="Slide Number Placeholder 3"/>
          <p:cNvSpPr>
            <a:spLocks noGrp="1"/>
          </p:cNvSpPr>
          <p:nvPr>
            <p:ph type="sldNum" sz="quarter" idx="12"/>
          </p:nvPr>
        </p:nvSpPr>
        <p:spPr/>
        <p:txBody>
          <a:bodyPr>
            <a:normAutofit fontScale="85000" lnSpcReduction="20000"/>
          </a:bodyPr>
          <a:lstStyle/>
          <a:p>
            <a:pPr>
              <a:defRPr/>
            </a:pPr>
            <a:fld id="{2C5D3106-DCD4-4B35-8E81-1EA1CD9E8876}" type="slidenum">
              <a:rPr lang="en-US"/>
              <a:pPr>
                <a:defRPr/>
              </a:pPr>
              <a:t>76</a:t>
            </a:fld>
            <a:endParaRPr lang="en-US"/>
          </a:p>
        </p:txBody>
      </p:sp>
      <p:sp>
        <p:nvSpPr>
          <p:cNvPr id="14340"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sz="2800" dirty="0" smtClean="0"/>
              <a:t>Paper and pencil scoring with the </a:t>
            </a:r>
            <a:r>
              <a:rPr lang="en-US" sz="2800" dirty="0" err="1" smtClean="0"/>
              <a:t>QuickScore</a:t>
            </a:r>
            <a:r>
              <a:rPr lang="en-US" sz="2800" dirty="0" smtClean="0"/>
              <a:t> form</a:t>
            </a:r>
          </a:p>
          <a:p>
            <a:pPr marL="320040" indent="-320040" fontAlgn="auto">
              <a:spcAft>
                <a:spcPts val="0"/>
              </a:spcAft>
              <a:buFont typeface="Wingdings"/>
              <a:buChar char=""/>
              <a:defRPr/>
            </a:pPr>
            <a:r>
              <a:rPr lang="en-US" sz="2800" dirty="0" smtClean="0"/>
              <a:t>Computer scoring</a:t>
            </a:r>
          </a:p>
          <a:p>
            <a:pPr marL="640080" lvl="1" indent="-274320" fontAlgn="auto">
              <a:spcAft>
                <a:spcPts val="0"/>
              </a:spcAft>
              <a:buFont typeface="Wingdings 2"/>
              <a:buChar char=""/>
              <a:defRPr/>
            </a:pPr>
            <a:r>
              <a:rPr lang="en-US" dirty="0" smtClean="0"/>
              <a:t>USB</a:t>
            </a:r>
          </a:p>
          <a:p>
            <a:pPr marL="640080" lvl="1" indent="-274320" fontAlgn="auto">
              <a:spcAft>
                <a:spcPts val="0"/>
              </a:spcAft>
              <a:buFont typeface="Wingdings 2"/>
              <a:buChar char=""/>
              <a:defRPr/>
            </a:pPr>
            <a:r>
              <a:rPr lang="en-US" dirty="0" smtClean="0"/>
              <a:t>Online</a:t>
            </a:r>
          </a:p>
          <a:p>
            <a:pPr marL="320040" indent="-320040" fontAlgn="auto">
              <a:spcAft>
                <a:spcPts val="0"/>
              </a:spcAft>
              <a:buFont typeface="Wingdings"/>
              <a:buChar char=""/>
              <a:defRPr/>
            </a:pPr>
            <a:r>
              <a:rPr lang="en-US" sz="2800" dirty="0" smtClean="0"/>
              <a:t>Items are endorsed using a 4-point </a:t>
            </a:r>
            <a:r>
              <a:rPr lang="en-US" sz="2800" dirty="0" err="1" smtClean="0"/>
              <a:t>Likert</a:t>
            </a:r>
            <a:r>
              <a:rPr lang="en-US" sz="2800" dirty="0" smtClean="0"/>
              <a:t> like scale</a:t>
            </a:r>
          </a:p>
          <a:p>
            <a:pPr marL="640080" lvl="1" indent="-274320" fontAlgn="auto">
              <a:spcAft>
                <a:spcPts val="0"/>
              </a:spcAft>
              <a:buFont typeface="Wingdings 2"/>
              <a:buChar char=""/>
              <a:defRPr/>
            </a:pPr>
            <a:r>
              <a:rPr lang="en-US" dirty="0" smtClean="0"/>
              <a:t>0 = Not true at all (Never, Seldom); 3 = Very much true (Very Often, Very Frequently)</a:t>
            </a:r>
          </a:p>
          <a:p>
            <a:pPr marL="320040" indent="-320040" fontAlgn="auto">
              <a:spcAft>
                <a:spcPts val="0"/>
              </a:spcAft>
              <a:buFont typeface="Wingdings"/>
              <a:buChar char=""/>
              <a:defRPr/>
            </a:pPr>
            <a:r>
              <a:rPr lang="en-US" sz="2800" dirty="0" smtClean="0"/>
              <a:t>Estimated time completion: 10 minutes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612775" y="228600"/>
            <a:ext cx="8153400" cy="990600"/>
          </a:xfrm>
        </p:spPr>
        <p:txBody>
          <a:bodyPr/>
          <a:lstStyle/>
          <a:p>
            <a:r>
              <a:rPr lang="en-US" smtClean="0"/>
              <a:t>Conners: Interpretation</a:t>
            </a:r>
          </a:p>
        </p:txBody>
      </p:sp>
      <p:sp>
        <p:nvSpPr>
          <p:cNvPr id="6" name="Slide Number Placeholder 5"/>
          <p:cNvSpPr>
            <a:spLocks noGrp="1"/>
          </p:cNvSpPr>
          <p:nvPr>
            <p:ph type="sldNum" sz="quarter" idx="12"/>
          </p:nvPr>
        </p:nvSpPr>
        <p:spPr/>
        <p:txBody>
          <a:bodyPr>
            <a:normAutofit fontScale="85000" lnSpcReduction="20000"/>
          </a:bodyPr>
          <a:lstStyle/>
          <a:p>
            <a:pPr>
              <a:defRPr/>
            </a:pPr>
            <a:fld id="{242E76E0-C60A-4ED3-8C09-FB18B895E0C6}" type="slidenum">
              <a:rPr lang="en-US"/>
              <a:pPr>
                <a:defRPr/>
              </a:pPr>
              <a:t>77</a:t>
            </a:fld>
            <a:endParaRPr lang="en-US"/>
          </a:p>
        </p:txBody>
      </p:sp>
      <p:graphicFrame>
        <p:nvGraphicFramePr>
          <p:cNvPr id="5" name="Table 4"/>
          <p:cNvGraphicFramePr>
            <a:graphicFrameLocks noGrp="1"/>
          </p:cNvGraphicFramePr>
          <p:nvPr/>
        </p:nvGraphicFramePr>
        <p:xfrm>
          <a:off x="914400" y="1981200"/>
          <a:ext cx="7391401" cy="3841807"/>
        </p:xfrm>
        <a:graphic>
          <a:graphicData uri="http://schemas.openxmlformats.org/drawingml/2006/table">
            <a:tbl>
              <a:tblPr firstRow="1" bandRow="1">
                <a:tableStyleId>{5940675A-B579-460E-94D1-54222C63F5DA}</a:tableStyleId>
              </a:tblPr>
              <a:tblGrid>
                <a:gridCol w="1705708"/>
                <a:gridCol w="1705708"/>
                <a:gridCol w="3979985"/>
              </a:tblGrid>
              <a:tr h="405071">
                <a:tc>
                  <a:txBody>
                    <a:bodyPr/>
                    <a:lstStyle/>
                    <a:p>
                      <a:r>
                        <a:rPr lang="en-US" b="1" i="1" dirty="0" smtClean="0">
                          <a:latin typeface="+mn-lt"/>
                        </a:rPr>
                        <a:t>T-Score</a:t>
                      </a:r>
                      <a:endParaRPr lang="en-US" b="1" i="1" dirty="0">
                        <a:latin typeface="+mn-lt"/>
                      </a:endParaRPr>
                    </a:p>
                  </a:txBody>
                  <a:tcPr/>
                </a:tc>
                <a:tc>
                  <a:txBody>
                    <a:bodyPr/>
                    <a:lstStyle/>
                    <a:p>
                      <a:r>
                        <a:rPr lang="en-US" b="1" i="1" dirty="0" smtClean="0">
                          <a:latin typeface="+mn-lt"/>
                        </a:rPr>
                        <a:t>Percentile</a:t>
                      </a:r>
                      <a:endParaRPr lang="en-US" b="1" i="1" dirty="0">
                        <a:latin typeface="+mn-lt"/>
                      </a:endParaRPr>
                    </a:p>
                  </a:txBody>
                  <a:tcPr/>
                </a:tc>
                <a:tc>
                  <a:txBody>
                    <a:bodyPr/>
                    <a:lstStyle/>
                    <a:p>
                      <a:r>
                        <a:rPr lang="en-US" b="1" i="1" dirty="0" smtClean="0">
                          <a:latin typeface="+mn-lt"/>
                        </a:rPr>
                        <a:t>Guideline</a:t>
                      </a:r>
                      <a:endParaRPr lang="en-US" b="1" i="1" dirty="0">
                        <a:latin typeface="+mn-lt"/>
                      </a:endParaRPr>
                    </a:p>
                  </a:txBody>
                  <a:tcPr/>
                </a:tc>
              </a:tr>
              <a:tr h="699164">
                <a:tc>
                  <a:txBody>
                    <a:bodyPr/>
                    <a:lstStyle/>
                    <a:p>
                      <a:pPr algn="ctr"/>
                      <a:r>
                        <a:rPr lang="en-US" dirty="0" smtClean="0">
                          <a:latin typeface="+mn-lt"/>
                        </a:rPr>
                        <a:t>70 +</a:t>
                      </a:r>
                      <a:endParaRPr lang="en-US" dirty="0">
                        <a:latin typeface="+mn-lt"/>
                      </a:endParaRPr>
                    </a:p>
                  </a:txBody>
                  <a:tcPr/>
                </a:tc>
                <a:tc>
                  <a:txBody>
                    <a:bodyPr/>
                    <a:lstStyle/>
                    <a:p>
                      <a:pPr algn="ctr"/>
                      <a:r>
                        <a:rPr lang="en-US" dirty="0" smtClean="0">
                          <a:latin typeface="+mn-lt"/>
                        </a:rPr>
                        <a:t>98</a:t>
                      </a:r>
                      <a:endParaRPr lang="en-US" dirty="0">
                        <a:latin typeface="+mn-lt"/>
                      </a:endParaRPr>
                    </a:p>
                  </a:txBody>
                  <a:tcPr/>
                </a:tc>
                <a:tc>
                  <a:txBody>
                    <a:bodyPr/>
                    <a:lstStyle/>
                    <a:p>
                      <a:r>
                        <a:rPr lang="en-US" sz="1800" b="1" kern="1200" baseline="0" dirty="0" smtClean="0">
                          <a:latin typeface="+mn-lt"/>
                        </a:rPr>
                        <a:t>Very Elevated Score </a:t>
                      </a:r>
                      <a:r>
                        <a:rPr lang="en-US" sz="1800" kern="1200" baseline="0" dirty="0" smtClean="0">
                          <a:latin typeface="+mn-lt"/>
                        </a:rPr>
                        <a:t>(Many more concerns than are typically reported)</a:t>
                      </a:r>
                      <a:endParaRPr lang="en-US" dirty="0">
                        <a:latin typeface="+mn-lt"/>
                      </a:endParaRPr>
                    </a:p>
                  </a:txBody>
                  <a:tcPr/>
                </a:tc>
              </a:tr>
              <a:tr h="699164">
                <a:tc>
                  <a:txBody>
                    <a:bodyPr/>
                    <a:lstStyle/>
                    <a:p>
                      <a:pPr algn="ctr"/>
                      <a:r>
                        <a:rPr lang="en-US" dirty="0" smtClean="0">
                          <a:latin typeface="+mn-lt"/>
                        </a:rPr>
                        <a:t>65-69</a:t>
                      </a:r>
                      <a:endParaRPr lang="en-US" dirty="0">
                        <a:latin typeface="+mn-lt"/>
                      </a:endParaRPr>
                    </a:p>
                  </a:txBody>
                  <a:tcPr/>
                </a:tc>
                <a:tc>
                  <a:txBody>
                    <a:bodyPr/>
                    <a:lstStyle/>
                    <a:p>
                      <a:pPr algn="ctr"/>
                      <a:r>
                        <a:rPr lang="en-US" dirty="0" smtClean="0">
                          <a:latin typeface="+mn-lt"/>
                        </a:rPr>
                        <a:t>93-97</a:t>
                      </a:r>
                      <a:endParaRPr lang="en-US" dirty="0">
                        <a:latin typeface="+mn-lt"/>
                      </a:endParaRPr>
                    </a:p>
                  </a:txBody>
                  <a:tcPr/>
                </a:tc>
                <a:tc>
                  <a:txBody>
                    <a:bodyPr/>
                    <a:lstStyle/>
                    <a:p>
                      <a:r>
                        <a:rPr lang="en-US" sz="1800" b="1" kern="1200" baseline="0" dirty="0" smtClean="0">
                          <a:latin typeface="+mn-lt"/>
                        </a:rPr>
                        <a:t>Elevated Score </a:t>
                      </a:r>
                      <a:r>
                        <a:rPr lang="en-US" sz="1800" kern="1200" baseline="0" dirty="0" smtClean="0">
                          <a:latin typeface="+mn-lt"/>
                        </a:rPr>
                        <a:t>(More concerns than are typically reported)</a:t>
                      </a:r>
                      <a:endParaRPr lang="en-US" dirty="0">
                        <a:latin typeface="+mn-lt"/>
                      </a:endParaRPr>
                    </a:p>
                  </a:txBody>
                  <a:tcPr/>
                </a:tc>
              </a:tr>
              <a:tr h="699164">
                <a:tc>
                  <a:txBody>
                    <a:bodyPr/>
                    <a:lstStyle/>
                    <a:p>
                      <a:pPr algn="ctr"/>
                      <a:r>
                        <a:rPr lang="en-US" dirty="0" smtClean="0">
                          <a:latin typeface="+mn-lt"/>
                        </a:rPr>
                        <a:t>60-64</a:t>
                      </a:r>
                      <a:endParaRPr lang="en-US" dirty="0">
                        <a:latin typeface="+mn-lt"/>
                      </a:endParaRPr>
                    </a:p>
                  </a:txBody>
                  <a:tcPr/>
                </a:tc>
                <a:tc>
                  <a:txBody>
                    <a:bodyPr/>
                    <a:lstStyle/>
                    <a:p>
                      <a:pPr algn="ctr"/>
                      <a:r>
                        <a:rPr lang="en-US" dirty="0" smtClean="0">
                          <a:latin typeface="+mn-lt"/>
                        </a:rPr>
                        <a:t>84-92</a:t>
                      </a:r>
                      <a:endParaRPr lang="en-US" dirty="0">
                        <a:latin typeface="+mn-lt"/>
                      </a:endParaRPr>
                    </a:p>
                  </a:txBody>
                  <a:tcPr/>
                </a:tc>
                <a:tc>
                  <a:txBody>
                    <a:bodyPr/>
                    <a:lstStyle/>
                    <a:p>
                      <a:r>
                        <a:rPr lang="en-US" sz="1800" b="1" kern="1200" baseline="0" dirty="0" smtClean="0">
                          <a:latin typeface="+mn-lt"/>
                        </a:rPr>
                        <a:t>High Average Score </a:t>
                      </a:r>
                      <a:r>
                        <a:rPr lang="en-US" sz="1800" kern="1200" baseline="0" dirty="0" smtClean="0">
                          <a:latin typeface="+mn-lt"/>
                        </a:rPr>
                        <a:t>(Slightly more concerns than are typically reported)</a:t>
                      </a:r>
                      <a:endParaRPr lang="en-US" dirty="0">
                        <a:latin typeface="+mn-lt"/>
                      </a:endParaRPr>
                    </a:p>
                  </a:txBody>
                  <a:tcPr/>
                </a:tc>
              </a:tr>
              <a:tr h="405071">
                <a:tc>
                  <a:txBody>
                    <a:bodyPr/>
                    <a:lstStyle/>
                    <a:p>
                      <a:pPr algn="ctr"/>
                      <a:r>
                        <a:rPr lang="en-US" dirty="0" smtClean="0">
                          <a:latin typeface="+mn-lt"/>
                        </a:rPr>
                        <a:t>40-59</a:t>
                      </a:r>
                      <a:endParaRPr lang="en-US" dirty="0">
                        <a:latin typeface="+mn-lt"/>
                      </a:endParaRPr>
                    </a:p>
                  </a:txBody>
                  <a:tcPr/>
                </a:tc>
                <a:tc>
                  <a:txBody>
                    <a:bodyPr/>
                    <a:lstStyle/>
                    <a:p>
                      <a:pPr algn="ctr"/>
                      <a:r>
                        <a:rPr lang="en-US" dirty="0" smtClean="0">
                          <a:latin typeface="+mn-lt"/>
                        </a:rPr>
                        <a:t>16-83</a:t>
                      </a:r>
                      <a:endParaRPr lang="en-US" dirty="0">
                        <a:latin typeface="+mn-lt"/>
                      </a:endParaRPr>
                    </a:p>
                  </a:txBody>
                  <a:tcPr/>
                </a:tc>
                <a:tc>
                  <a:txBody>
                    <a:bodyPr/>
                    <a:lstStyle/>
                    <a:p>
                      <a:r>
                        <a:rPr lang="en-US" sz="1800" b="1" kern="1200" baseline="0" dirty="0" smtClean="0">
                          <a:latin typeface="+mn-lt"/>
                        </a:rPr>
                        <a:t>Average Score </a:t>
                      </a:r>
                      <a:r>
                        <a:rPr lang="en-US" sz="1800" kern="1200" baseline="0" dirty="0" smtClean="0">
                          <a:latin typeface="+mn-lt"/>
                        </a:rPr>
                        <a:t>(Typical levels of concern)</a:t>
                      </a:r>
                      <a:endParaRPr lang="en-US" dirty="0">
                        <a:latin typeface="+mn-lt"/>
                      </a:endParaRPr>
                    </a:p>
                  </a:txBody>
                  <a:tcPr/>
                </a:tc>
              </a:tr>
              <a:tr h="699164">
                <a:tc>
                  <a:txBody>
                    <a:bodyPr/>
                    <a:lstStyle/>
                    <a:p>
                      <a:pPr algn="ctr"/>
                      <a:r>
                        <a:rPr lang="en-US" dirty="0" smtClean="0">
                          <a:latin typeface="+mn-lt"/>
                        </a:rPr>
                        <a:t>&lt;40</a:t>
                      </a:r>
                      <a:endParaRPr lang="en-US" dirty="0">
                        <a:latin typeface="+mn-lt"/>
                      </a:endParaRPr>
                    </a:p>
                  </a:txBody>
                  <a:tcPr/>
                </a:tc>
                <a:tc>
                  <a:txBody>
                    <a:bodyPr/>
                    <a:lstStyle/>
                    <a:p>
                      <a:pPr algn="ctr"/>
                      <a:r>
                        <a:rPr lang="en-US" dirty="0" smtClean="0">
                          <a:latin typeface="+mn-lt"/>
                        </a:rPr>
                        <a:t>&lt;16</a:t>
                      </a:r>
                      <a:endParaRPr lang="en-US" dirty="0">
                        <a:latin typeface="+mn-lt"/>
                      </a:endParaRPr>
                    </a:p>
                  </a:txBody>
                  <a:tcPr/>
                </a:tc>
                <a:tc>
                  <a:txBody>
                    <a:bodyPr/>
                    <a:lstStyle/>
                    <a:p>
                      <a:r>
                        <a:rPr lang="en-US" sz="1800" b="1" kern="1200" baseline="0" dirty="0" smtClean="0">
                          <a:latin typeface="+mn-lt"/>
                        </a:rPr>
                        <a:t>Low Score </a:t>
                      </a:r>
                      <a:r>
                        <a:rPr lang="en-US" sz="1800" kern="1200" baseline="0" dirty="0" smtClean="0">
                          <a:latin typeface="+mn-lt"/>
                        </a:rPr>
                        <a:t>(Fewer concerns than are typically reported)</a:t>
                      </a:r>
                      <a:endParaRPr lang="en-US" dirty="0">
                        <a:latin typeface="+mn-lt"/>
                      </a:endParaRPr>
                    </a:p>
                  </a:txBody>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12775" y="228600"/>
            <a:ext cx="8153400" cy="990600"/>
          </a:xfrm>
        </p:spPr>
        <p:txBody>
          <a:bodyPr/>
          <a:lstStyle/>
          <a:p>
            <a:r>
              <a:rPr lang="en-US" smtClean="0"/>
              <a:t>Standardization and Norms</a:t>
            </a:r>
          </a:p>
        </p:txBody>
      </p:sp>
      <p:sp>
        <p:nvSpPr>
          <p:cNvPr id="4" name="Slide Number Placeholder 3"/>
          <p:cNvSpPr>
            <a:spLocks noGrp="1"/>
          </p:cNvSpPr>
          <p:nvPr>
            <p:ph type="sldNum" sz="quarter" idx="12"/>
          </p:nvPr>
        </p:nvSpPr>
        <p:spPr/>
        <p:txBody>
          <a:bodyPr>
            <a:normAutofit fontScale="85000" lnSpcReduction="20000"/>
          </a:bodyPr>
          <a:lstStyle/>
          <a:p>
            <a:pPr>
              <a:defRPr/>
            </a:pPr>
            <a:fld id="{DFC18174-1C85-41D9-AA65-D024A18A7193}" type="slidenum">
              <a:rPr lang="en-US"/>
              <a:pPr>
                <a:defRPr/>
              </a:pPr>
              <a:t>78</a:t>
            </a:fld>
            <a:endParaRPr lang="en-US"/>
          </a:p>
        </p:txBody>
      </p:sp>
      <p:sp>
        <p:nvSpPr>
          <p:cNvPr id="172035" name="Content Placeholder 2"/>
          <p:cNvSpPr>
            <a:spLocks noGrp="1"/>
          </p:cNvSpPr>
          <p:nvPr>
            <p:ph sz="quarter" idx="1"/>
          </p:nvPr>
        </p:nvSpPr>
        <p:spPr>
          <a:xfrm>
            <a:off x="612775" y="1600200"/>
            <a:ext cx="8153400" cy="4495800"/>
          </a:xfrm>
        </p:spPr>
        <p:txBody>
          <a:bodyPr/>
          <a:lstStyle/>
          <a:p>
            <a:r>
              <a:rPr lang="en-US" sz="2800" smtClean="0"/>
              <a:t>Sample was stratified to represent the U.S. population at the 2000 census </a:t>
            </a:r>
          </a:p>
          <a:p>
            <a:r>
              <a:rPr lang="en-US" sz="2800" i="1" smtClean="0"/>
              <a:t>n</a:t>
            </a:r>
            <a:r>
              <a:rPr lang="en-US" sz="2800" smtClean="0"/>
              <a:t> =3400</a:t>
            </a:r>
          </a:p>
          <a:p>
            <a:r>
              <a:rPr lang="en-US" sz="2800" smtClean="0"/>
              <a:t>Normative sample was taken from across the U.S. Northeast, West, Midwest, South and parts of Canada</a:t>
            </a:r>
          </a:p>
          <a:p>
            <a:r>
              <a:rPr lang="en-US" sz="2800" smtClean="0"/>
              <a:t>Developed using the Conners Behavior Rating Scale pool</a:t>
            </a:r>
          </a:p>
          <a:p>
            <a:endParaRPr lang="en-US" smtClean="0">
              <a:latin typeface="Georgia" pitchFamily="18" charset="0"/>
            </a:endParaRPr>
          </a:p>
          <a:p>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612775" y="228600"/>
            <a:ext cx="8153400" cy="990600"/>
          </a:xfrm>
        </p:spPr>
        <p:txBody>
          <a:bodyPr/>
          <a:lstStyle/>
          <a:p>
            <a:r>
              <a:rPr lang="en-US" smtClean="0"/>
              <a:t>Psychometric Properties</a:t>
            </a:r>
          </a:p>
        </p:txBody>
      </p:sp>
      <p:sp>
        <p:nvSpPr>
          <p:cNvPr id="11267" name="Rectangle 3"/>
          <p:cNvSpPr>
            <a:spLocks noGrp="1" noChangeArrowheads="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endParaRPr lang="en-US" sz="2800" dirty="0" smtClean="0"/>
          </a:p>
          <a:p>
            <a:pPr marL="320040" indent="-320040" fontAlgn="auto">
              <a:spcAft>
                <a:spcPts val="0"/>
              </a:spcAft>
              <a:buFont typeface="Wingdings"/>
              <a:buChar char=""/>
              <a:defRPr/>
            </a:pPr>
            <a:r>
              <a:rPr lang="en-US" sz="2800" dirty="0" smtClean="0">
                <a:latin typeface="+mj-lt"/>
              </a:rPr>
              <a:t>Please refer to handout for specific numbers</a:t>
            </a:r>
          </a:p>
        </p:txBody>
      </p:sp>
      <p:graphicFrame>
        <p:nvGraphicFramePr>
          <p:cNvPr id="4125" name="Group 29"/>
          <p:cNvGraphicFramePr>
            <a:graphicFrameLocks noGrp="1"/>
          </p:cNvGraphicFramePr>
          <p:nvPr/>
        </p:nvGraphicFramePr>
        <p:xfrm>
          <a:off x="381000" y="1676400"/>
          <a:ext cx="8458200" cy="3251200"/>
        </p:xfrm>
        <a:graphic>
          <a:graphicData uri="http://schemas.openxmlformats.org/drawingml/2006/table">
            <a:tbl>
              <a:tblPr/>
              <a:tblGrid>
                <a:gridCol w="4953000"/>
                <a:gridCol w="35052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Internal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Limited to Adequate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Test-Retest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rPr>
                        <a:t>Inter-rater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Adequate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rPr>
                        <a:t>Convergent/Divergent Validity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Limited to 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D5A7DD94-FD00-4F12-9C01-AAF2E653BE1C}" type="slidenum">
              <a:rPr lang="en-US"/>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066800"/>
          </a:xfrm>
        </p:spPr>
        <p:txBody>
          <a:bodyPr/>
          <a:lstStyle/>
          <a:p>
            <a:r>
              <a:rPr lang="en-US" smtClean="0"/>
              <a:t>Areas Reviewed</a:t>
            </a:r>
          </a:p>
        </p:txBody>
      </p:sp>
      <p:sp>
        <p:nvSpPr>
          <p:cNvPr id="3" name="Content Placeholder 2"/>
          <p:cNvSpPr>
            <a:spLocks noGrp="1"/>
          </p:cNvSpPr>
          <p:nvPr>
            <p:ph idx="1"/>
          </p:nvPr>
        </p:nvSpPr>
        <p:spPr>
          <a:xfrm>
            <a:off x="0" y="1600200"/>
            <a:ext cx="9144000" cy="5257800"/>
          </a:xfrm>
        </p:spPr>
        <p:txBody>
          <a:bodyPr>
            <a:normAutofit fontScale="92500"/>
          </a:bodyPr>
          <a:lstStyle/>
          <a:p>
            <a:pPr marL="514350" indent="-514350" fontAlgn="auto">
              <a:spcAft>
                <a:spcPts val="0"/>
              </a:spcAft>
              <a:buFont typeface="Wingdings"/>
              <a:buAutoNum type="arabicPeriod"/>
              <a:defRPr/>
            </a:pPr>
            <a:r>
              <a:rPr lang="en-US" b="1" dirty="0" smtClean="0"/>
              <a:t>Content </a:t>
            </a:r>
            <a:r>
              <a:rPr lang="en-US" b="1" dirty="0"/>
              <a:t>and Use </a:t>
            </a:r>
            <a:r>
              <a:rPr lang="en-US" dirty="0"/>
              <a:t>(i.e., a description of the measure, scoring procedures, rating </a:t>
            </a:r>
            <a:r>
              <a:rPr lang="en-US" dirty="0" smtClean="0"/>
              <a:t>format)</a:t>
            </a:r>
          </a:p>
          <a:p>
            <a:pPr marL="514350" indent="-514350" fontAlgn="auto">
              <a:spcAft>
                <a:spcPts val="0"/>
              </a:spcAft>
              <a:buFont typeface="Wingdings"/>
              <a:buAutoNum type="arabicPeriod"/>
              <a:defRPr/>
            </a:pPr>
            <a:r>
              <a:rPr lang="en-US" b="1" dirty="0" smtClean="0"/>
              <a:t>Standardization Sample </a:t>
            </a:r>
            <a:r>
              <a:rPr lang="en-US" b="1" dirty="0"/>
              <a:t>and Norms </a:t>
            </a:r>
            <a:r>
              <a:rPr lang="en-US" dirty="0"/>
              <a:t>(i.e., </a:t>
            </a:r>
            <a:r>
              <a:rPr lang="en-US" dirty="0" err="1"/>
              <a:t>norming</a:t>
            </a:r>
            <a:r>
              <a:rPr lang="en-US" dirty="0"/>
              <a:t> procedures, description of normative </a:t>
            </a:r>
            <a:r>
              <a:rPr lang="en-US" dirty="0" smtClean="0"/>
              <a:t>sample)</a:t>
            </a:r>
          </a:p>
          <a:p>
            <a:pPr marL="514350" indent="-514350" fontAlgn="auto">
              <a:spcAft>
                <a:spcPts val="0"/>
              </a:spcAft>
              <a:buFont typeface="Wingdings"/>
              <a:buAutoNum type="arabicPeriod"/>
              <a:defRPr/>
            </a:pPr>
            <a:r>
              <a:rPr lang="en-US" b="1" dirty="0" smtClean="0"/>
              <a:t>Scores </a:t>
            </a:r>
            <a:r>
              <a:rPr lang="en-US" b="1" dirty="0"/>
              <a:t>and Interpretation </a:t>
            </a:r>
            <a:r>
              <a:rPr lang="en-US" dirty="0"/>
              <a:t>(i.e., scores obtained and information on </a:t>
            </a:r>
            <a:r>
              <a:rPr lang="en-US" dirty="0" smtClean="0"/>
              <a:t>interpretation)</a:t>
            </a:r>
          </a:p>
          <a:p>
            <a:pPr marL="514350" indent="-514350" fontAlgn="auto">
              <a:spcAft>
                <a:spcPts val="0"/>
              </a:spcAft>
              <a:buFont typeface="Wingdings"/>
              <a:buAutoNum type="arabicPeriod"/>
              <a:defRPr/>
            </a:pPr>
            <a:r>
              <a:rPr lang="en-US" b="1" dirty="0" smtClean="0"/>
              <a:t>Psychometric Properties</a:t>
            </a:r>
            <a:r>
              <a:rPr lang="en-US" dirty="0" smtClean="0"/>
              <a:t> (i.e., evidence </a:t>
            </a:r>
            <a:r>
              <a:rPr lang="en-US" dirty="0"/>
              <a:t>of reliability </a:t>
            </a:r>
            <a:r>
              <a:rPr lang="en-US" dirty="0" smtClean="0"/>
              <a:t>-internal </a:t>
            </a:r>
            <a:r>
              <a:rPr lang="en-US" dirty="0"/>
              <a:t>consistency, test-retest, and </a:t>
            </a:r>
            <a:r>
              <a:rPr lang="en-US" dirty="0" err="1"/>
              <a:t>interrater</a:t>
            </a:r>
            <a:r>
              <a:rPr lang="en-US" dirty="0"/>
              <a:t> </a:t>
            </a:r>
            <a:r>
              <a:rPr lang="en-US" dirty="0" smtClean="0"/>
              <a:t>reliability, </a:t>
            </a:r>
            <a:r>
              <a:rPr lang="en-US" dirty="0"/>
              <a:t>and validity </a:t>
            </a:r>
            <a:r>
              <a:rPr lang="en-US" dirty="0" smtClean="0"/>
              <a:t>- test </a:t>
            </a:r>
            <a:r>
              <a:rPr lang="en-US" dirty="0"/>
              <a:t>content, convergent validity, and divergent validity</a:t>
            </a:r>
            <a:r>
              <a:rPr lang="en-US" dirty="0" smtClean="0"/>
              <a:t>)</a:t>
            </a:r>
          </a:p>
          <a:p>
            <a:pPr marL="514350" indent="-514350" fontAlgn="auto">
              <a:spcAft>
                <a:spcPts val="0"/>
              </a:spcAft>
              <a:buFont typeface="Wingdings"/>
              <a:buAutoNum type="arabicPeriod"/>
              <a:defRPr/>
            </a:pPr>
            <a:r>
              <a:rPr lang="en-US" b="1" dirty="0" smtClean="0"/>
              <a:t>Critical Review of Advantages and Disadvantages</a:t>
            </a:r>
          </a:p>
          <a:p>
            <a:pPr marL="514350" indent="-514350" fontAlgn="auto">
              <a:spcAft>
                <a:spcPts val="0"/>
              </a:spcAft>
              <a:buFont typeface="Wingdings"/>
              <a:buAutoNum type="arabicPeriod"/>
              <a:defRPr/>
            </a:pPr>
            <a:endParaRPr lang="en-US" b="1"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B18F68E5-511E-4882-8FF7-17CBAD7B6C3F}" type="slidenum">
              <a:rPr lang="en-US"/>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12775" y="228600"/>
            <a:ext cx="8153400" cy="990600"/>
          </a:xfrm>
        </p:spPr>
        <p:txBody>
          <a:bodyPr/>
          <a:lstStyle/>
          <a:p>
            <a:r>
              <a:rPr lang="en-US" smtClean="0"/>
              <a:t>Conners: 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36D26E61-BCF3-4BF4-9299-A0892524F6D3}" type="slidenum">
              <a:rPr lang="en-US"/>
              <a:pPr>
                <a:defRPr/>
              </a:pPr>
              <a:t>80</a:t>
            </a:fld>
            <a:endParaRPr lang="en-US"/>
          </a:p>
        </p:txBody>
      </p:sp>
      <p:sp>
        <p:nvSpPr>
          <p:cNvPr id="176131" name="Content Placeholder 2"/>
          <p:cNvSpPr>
            <a:spLocks noGrp="1"/>
          </p:cNvSpPr>
          <p:nvPr>
            <p:ph sz="quarter" idx="1"/>
          </p:nvPr>
        </p:nvSpPr>
        <p:spPr>
          <a:xfrm>
            <a:off x="612775" y="1600200"/>
            <a:ext cx="8153400" cy="4495800"/>
          </a:xfrm>
        </p:spPr>
        <p:txBody>
          <a:bodyPr/>
          <a:lstStyle/>
          <a:p>
            <a:r>
              <a:rPr lang="en-US" sz="2800" smtClean="0"/>
              <a:t>Designed for use in a clinic or school setting</a:t>
            </a:r>
          </a:p>
          <a:p>
            <a:r>
              <a:rPr lang="en-US" sz="2800" smtClean="0"/>
              <a:t>Can be used for progress monitoring</a:t>
            </a:r>
          </a:p>
          <a:p>
            <a:r>
              <a:rPr lang="en-US" sz="2800" smtClean="0"/>
              <a:t>QuickScore scoring form</a:t>
            </a:r>
          </a:p>
          <a:p>
            <a:r>
              <a:rPr lang="en-US" sz="2800" smtClean="0"/>
              <a:t>Convenient computer scoring system</a:t>
            </a:r>
          </a:p>
          <a:p>
            <a:r>
              <a:rPr lang="en-US" sz="2800" smtClean="0"/>
              <a:t>Links for forms can be emailed for completion</a:t>
            </a:r>
          </a:p>
          <a:p>
            <a:r>
              <a:rPr lang="en-US" sz="2800" smtClean="0"/>
              <a:t>Spanish version available</a:t>
            </a:r>
          </a:p>
          <a:p>
            <a:endParaRPr lang="en-US" sz="28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612775" y="228600"/>
            <a:ext cx="8153400" cy="990600"/>
          </a:xfrm>
        </p:spPr>
        <p:txBody>
          <a:bodyPr/>
          <a:lstStyle/>
          <a:p>
            <a:r>
              <a:rPr lang="en-US" smtClean="0"/>
              <a:t>Conners: Disadvantages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EDB3F57C-A423-4C9E-9210-513AFBEAAC62}" type="slidenum">
              <a:rPr lang="en-US"/>
              <a:pPr>
                <a:defRPr/>
              </a:pPr>
              <a:t>81</a:t>
            </a:fld>
            <a:endParaRPr lang="en-US"/>
          </a:p>
        </p:txBody>
      </p:sp>
      <p:sp>
        <p:nvSpPr>
          <p:cNvPr id="178179" name="Content Placeholder 2"/>
          <p:cNvSpPr>
            <a:spLocks noGrp="1"/>
          </p:cNvSpPr>
          <p:nvPr>
            <p:ph sz="quarter" idx="1"/>
          </p:nvPr>
        </p:nvSpPr>
        <p:spPr>
          <a:xfrm>
            <a:off x="612775" y="1600200"/>
            <a:ext cx="8153400" cy="4495800"/>
          </a:xfrm>
        </p:spPr>
        <p:txBody>
          <a:bodyPr/>
          <a:lstStyle/>
          <a:p>
            <a:r>
              <a:rPr lang="en-US" sz="2800" smtClean="0"/>
              <a:t>Manual is housed within the Conners CBRS manual</a:t>
            </a:r>
          </a:p>
          <a:p>
            <a:r>
              <a:rPr lang="en-US" sz="2800" smtClean="0"/>
              <a:t>Seems to be more clinically focused</a:t>
            </a:r>
          </a:p>
          <a:p>
            <a:r>
              <a:rPr lang="en-US" sz="2800" smtClean="0"/>
              <a:t>Oriented toward problem behaviors, does not include adaptive behaviors</a:t>
            </a:r>
          </a:p>
          <a:p>
            <a:r>
              <a:rPr lang="en-US" sz="2800" smtClean="0"/>
              <a:t>Potentially high cost</a:t>
            </a:r>
          </a:p>
          <a:p>
            <a:r>
              <a:rPr lang="en-US" sz="2800" smtClean="0"/>
              <a:t>Internal consistency reliability is variable</a:t>
            </a:r>
          </a:p>
          <a:p>
            <a:r>
              <a:rPr lang="en-US" sz="2800" smtClean="0"/>
              <a:t>Validity is variable</a:t>
            </a:r>
          </a:p>
          <a:p>
            <a:endParaRPr lang="en-US" sz="2800" smtClean="0"/>
          </a:p>
          <a:p>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6477000" cy="1828800"/>
          </a:xfrm>
        </p:spPr>
        <p:txBody>
          <a:bodyPr>
            <a:normAutofit fontScale="90000"/>
          </a:bodyPr>
          <a:lstStyle/>
          <a:p>
            <a:pPr fontAlgn="auto">
              <a:spcAft>
                <a:spcPts val="0"/>
              </a:spcAft>
              <a:defRPr/>
            </a:pPr>
            <a:r>
              <a:rPr lang="en-US" dirty="0" smtClean="0"/>
              <a:t>Strengths and Difficulties Questionnaire;</a:t>
            </a:r>
            <a:br>
              <a:rPr lang="en-US" dirty="0" smtClean="0"/>
            </a:br>
            <a:r>
              <a:rPr lang="en-US" sz="4000" dirty="0" smtClean="0"/>
              <a:t>SDQ</a:t>
            </a:r>
            <a:endParaRPr lang="en-US" sz="4000" dirty="0"/>
          </a:p>
        </p:txBody>
      </p:sp>
      <p:sp>
        <p:nvSpPr>
          <p:cNvPr id="180226" name="Subtitle 2"/>
          <p:cNvSpPr>
            <a:spLocks noGrp="1"/>
          </p:cNvSpPr>
          <p:nvPr>
            <p:ph type="subTitle" idx="1"/>
          </p:nvPr>
        </p:nvSpPr>
        <p:spPr>
          <a:xfrm>
            <a:off x="2362200" y="5029200"/>
            <a:ext cx="6705600" cy="1706563"/>
          </a:xfrm>
        </p:spPr>
        <p:txBody>
          <a:bodyPr/>
          <a:lstStyle/>
          <a:p>
            <a:r>
              <a:rPr lang="en-US" smtClean="0">
                <a:hlinkClick r:id="rId3"/>
              </a:rPr>
              <a:t>http://www.sdqinfo.org/</a:t>
            </a:r>
            <a:endParaRPr lang="en-US" smtClean="0"/>
          </a:p>
          <a:p>
            <a:endParaRPr lang="en-US" smtClean="0"/>
          </a:p>
          <a:p>
            <a:r>
              <a:rPr lang="en-US" smtClean="0"/>
              <a:t>Presented by Amy Magers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a:xfrm>
            <a:off x="457200" y="274638"/>
            <a:ext cx="8229600" cy="715962"/>
          </a:xfrm>
        </p:spPr>
        <p:txBody>
          <a:bodyPr/>
          <a:lstStyle/>
          <a:p>
            <a:r>
              <a:rPr lang="en-US" smtClean="0"/>
              <a:t>SDQ: Overview</a:t>
            </a:r>
          </a:p>
        </p:txBody>
      </p:sp>
      <p:sp>
        <p:nvSpPr>
          <p:cNvPr id="4" name="Slide Number Placeholder 3"/>
          <p:cNvSpPr>
            <a:spLocks noGrp="1"/>
          </p:cNvSpPr>
          <p:nvPr>
            <p:ph type="sldNum" sz="quarter" idx="12"/>
          </p:nvPr>
        </p:nvSpPr>
        <p:spPr/>
        <p:txBody>
          <a:bodyPr>
            <a:normAutofit fontScale="85000" lnSpcReduction="20000"/>
          </a:bodyPr>
          <a:lstStyle/>
          <a:p>
            <a:pPr>
              <a:defRPr/>
            </a:pPr>
            <a:fld id="{F59430B8-22C2-44F7-8B7B-BB1C24B75154}" type="slidenum">
              <a:rPr lang="en-US"/>
              <a:pPr>
                <a:defRPr/>
              </a:pPr>
              <a:t>83</a:t>
            </a:fld>
            <a:endParaRPr lang="en-US"/>
          </a:p>
        </p:txBody>
      </p:sp>
      <p:sp>
        <p:nvSpPr>
          <p:cNvPr id="3" name="Content Placeholder 2"/>
          <p:cNvSpPr>
            <a:spLocks noGrp="1"/>
          </p:cNvSpPr>
          <p:nvPr>
            <p:ph sz="quarter" idx="1"/>
          </p:nvPr>
        </p:nvSpPr>
        <p:spPr>
          <a:xfrm>
            <a:off x="457200" y="1265238"/>
            <a:ext cx="8229600" cy="4830762"/>
          </a:xfrm>
        </p:spPr>
        <p:txBody>
          <a:bodyPr>
            <a:normAutofit fontScale="92500"/>
          </a:bodyPr>
          <a:lstStyle/>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smtClean="0"/>
              <a:t>Brief questionnaire with the primary purpose of screening for behavioral concerns for students of </a:t>
            </a:r>
          </a:p>
          <a:p>
            <a:pPr marL="320040" indent="-320040" fontAlgn="auto">
              <a:spcAft>
                <a:spcPts val="0"/>
              </a:spcAft>
              <a:buFont typeface="Wingdings"/>
              <a:buNone/>
              <a:defRPr/>
            </a:pPr>
            <a:r>
              <a:rPr lang="en-US" dirty="0" smtClean="0"/>
              <a:t>	ages 4-17</a:t>
            </a:r>
          </a:p>
          <a:p>
            <a:pPr marL="320040" indent="-320040" fontAlgn="auto">
              <a:spcAft>
                <a:spcPts val="0"/>
              </a:spcAft>
              <a:buFont typeface="Wingdings"/>
              <a:buChar char=""/>
              <a:defRPr/>
            </a:pPr>
            <a:r>
              <a:rPr lang="en-US" dirty="0" smtClean="0"/>
              <a:t>Accessed via the internet and all materials are downloadable</a:t>
            </a:r>
          </a:p>
          <a:p>
            <a:pPr marL="320040" indent="-320040" fontAlgn="auto">
              <a:spcAft>
                <a:spcPts val="0"/>
              </a:spcAft>
              <a:buFont typeface="Wingdings"/>
              <a:buChar char=""/>
              <a:defRPr/>
            </a:pPr>
            <a:r>
              <a:rPr lang="en-US" dirty="0" smtClean="0"/>
              <a:t>Norm-referenced and available for use in over 40 languages</a:t>
            </a:r>
          </a:p>
          <a:p>
            <a:pPr marL="320040" indent="-320040" fontAlgn="auto">
              <a:spcAft>
                <a:spcPts val="0"/>
              </a:spcAft>
              <a:buFont typeface="Wingdings"/>
              <a:buChar char=""/>
              <a:defRPr/>
            </a:pPr>
            <a:r>
              <a:rPr lang="en-US" dirty="0" smtClean="0"/>
              <a:t>Useful for screening, initial clinical assessment, treatment follow-up, and research purposes</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None/>
              <a:defRPr/>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a:xfrm>
            <a:off x="612775" y="228600"/>
            <a:ext cx="8153400" cy="990600"/>
          </a:xfrm>
        </p:spPr>
        <p:txBody>
          <a:bodyPr/>
          <a:lstStyle/>
          <a:p>
            <a:r>
              <a:rPr lang="en-US" smtClean="0"/>
              <a:t>SDQ: Cost</a:t>
            </a:r>
          </a:p>
        </p:txBody>
      </p:sp>
      <p:sp>
        <p:nvSpPr>
          <p:cNvPr id="3" name="Slide Number Placeholder 2"/>
          <p:cNvSpPr>
            <a:spLocks noGrp="1"/>
          </p:cNvSpPr>
          <p:nvPr>
            <p:ph type="sldNum" sz="quarter" idx="12"/>
          </p:nvPr>
        </p:nvSpPr>
        <p:spPr/>
        <p:txBody>
          <a:bodyPr>
            <a:normAutofit fontScale="85000" lnSpcReduction="20000"/>
          </a:bodyPr>
          <a:lstStyle/>
          <a:p>
            <a:pPr>
              <a:defRPr/>
            </a:pPr>
            <a:fld id="{4179255A-B1A4-4FFF-8A3A-CE134A4E4966}" type="slidenum">
              <a:rPr lang="en-US"/>
              <a:pPr>
                <a:defRPr/>
              </a:pPr>
              <a:t>84</a:t>
            </a:fld>
            <a:endParaRPr lang="en-US"/>
          </a:p>
        </p:txBody>
      </p:sp>
      <p:sp>
        <p:nvSpPr>
          <p:cNvPr id="184323" name="Content Placeholder 3"/>
          <p:cNvSpPr>
            <a:spLocks noGrp="1"/>
          </p:cNvSpPr>
          <p:nvPr>
            <p:ph sz="quarter" idx="1"/>
          </p:nvPr>
        </p:nvSpPr>
        <p:spPr>
          <a:xfrm>
            <a:off x="612775" y="1600200"/>
            <a:ext cx="8153400" cy="4495800"/>
          </a:xfrm>
        </p:spPr>
        <p:txBody>
          <a:bodyPr/>
          <a:lstStyle/>
          <a:p>
            <a:r>
              <a:rPr lang="en-US" sz="3600" smtClean="0"/>
              <a:t>Free</a:t>
            </a:r>
          </a:p>
          <a:p>
            <a:pPr>
              <a:buFont typeface="Wingdings" pitchFamily="2" charset="2"/>
              <a:buNone/>
            </a:pPr>
            <a:endParaRPr lang="en-US"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a:xfrm>
            <a:off x="612775" y="228600"/>
            <a:ext cx="8153400" cy="990600"/>
          </a:xfrm>
        </p:spPr>
        <p:txBody>
          <a:bodyPr/>
          <a:lstStyle/>
          <a:p>
            <a:r>
              <a:rPr lang="en-US" smtClean="0"/>
              <a:t>SDQ: Administration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3E3352F8-58C7-41F9-AC6A-598F06ED6D21}" type="slidenum">
              <a:rPr lang="en-US"/>
              <a:pPr>
                <a:defRPr/>
              </a:pPr>
              <a:t>85</a:t>
            </a:fld>
            <a:endParaRPr lang="en-US"/>
          </a:p>
        </p:txBody>
      </p:sp>
      <p:sp>
        <p:nvSpPr>
          <p:cNvPr id="186371" name="Content Placeholder 2"/>
          <p:cNvSpPr>
            <a:spLocks noGrp="1"/>
          </p:cNvSpPr>
          <p:nvPr>
            <p:ph sz="quarter" idx="1"/>
          </p:nvPr>
        </p:nvSpPr>
        <p:spPr>
          <a:xfrm>
            <a:off x="457200" y="1600200"/>
            <a:ext cx="8229600" cy="5029200"/>
          </a:xfrm>
        </p:spPr>
        <p:txBody>
          <a:bodyPr/>
          <a:lstStyle/>
          <a:p>
            <a:r>
              <a:rPr lang="en-US" smtClean="0"/>
              <a:t>Can be given on paper or online</a:t>
            </a:r>
          </a:p>
          <a:p>
            <a:r>
              <a:rPr lang="en-US" smtClean="0"/>
              <a:t>Time for completion: 5 minutes per child (when online, includes report) </a:t>
            </a:r>
          </a:p>
          <a:p>
            <a:r>
              <a:rPr lang="en-US" smtClean="0"/>
              <a:t>Individual rating by teacher, caregiver</a:t>
            </a:r>
          </a:p>
          <a:p>
            <a:pPr lvl="1"/>
            <a:r>
              <a:rPr lang="en-US" smtClean="0"/>
              <a:t>Group self-assessment for ages 11-17</a:t>
            </a:r>
          </a:p>
          <a:p>
            <a:r>
              <a:rPr lang="en-US" smtClean="0"/>
              <a:t>25 standard questions</a:t>
            </a:r>
          </a:p>
          <a:p>
            <a:r>
              <a:rPr lang="en-US" smtClean="0"/>
              <a:t>“Impact Supplement” (questions on severity, duration, etc.) </a:t>
            </a:r>
          </a:p>
          <a:p>
            <a:r>
              <a:rPr lang="en-US" smtClean="0"/>
              <a:t>Ratings are given on 3-point Likert scales: “Not true,” “Sometimes true,” and “Certainly true”  </a:t>
            </a:r>
          </a:p>
          <a:p>
            <a:endParaRPr lang="en-US" smtClean="0"/>
          </a:p>
          <a:p>
            <a:endParaRPr lang="en-US"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a:xfrm>
            <a:off x="612775" y="228600"/>
            <a:ext cx="8153400" cy="990600"/>
          </a:xfrm>
        </p:spPr>
        <p:txBody>
          <a:bodyPr/>
          <a:lstStyle/>
          <a:p>
            <a:r>
              <a:rPr lang="en-US" smtClean="0"/>
              <a:t>Using the SDQ</a:t>
            </a:r>
          </a:p>
        </p:txBody>
      </p:sp>
      <p:sp>
        <p:nvSpPr>
          <p:cNvPr id="4" name="Slide Number Placeholder 3"/>
          <p:cNvSpPr>
            <a:spLocks noGrp="1"/>
          </p:cNvSpPr>
          <p:nvPr>
            <p:ph type="sldNum" sz="quarter" idx="12"/>
          </p:nvPr>
        </p:nvSpPr>
        <p:spPr/>
        <p:txBody>
          <a:bodyPr>
            <a:normAutofit fontScale="85000" lnSpcReduction="20000"/>
          </a:bodyPr>
          <a:lstStyle/>
          <a:p>
            <a:pPr>
              <a:defRPr/>
            </a:pPr>
            <a:fld id="{2E2D40DE-467D-4725-96F0-B2AC43FE19DB}" type="slidenum">
              <a:rPr lang="en-US"/>
              <a:pPr>
                <a:defRPr/>
              </a:pPr>
              <a:t>86</a:t>
            </a:fld>
            <a:endParaRPr lang="en-US"/>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n-US" dirty="0" smtClean="0"/>
              <a:t>Three key websites:</a:t>
            </a:r>
          </a:p>
          <a:p>
            <a:pPr marL="640080" lvl="1" indent="-274320" fontAlgn="auto">
              <a:spcAft>
                <a:spcPts val="0"/>
              </a:spcAft>
              <a:buFont typeface="Wingdings 2"/>
              <a:buChar char=""/>
              <a:defRPr/>
            </a:pPr>
            <a:r>
              <a:rPr lang="en-US" dirty="0" smtClean="0"/>
              <a:t>For research, general information, downloads,</a:t>
            </a:r>
          </a:p>
          <a:p>
            <a:pPr marL="320040" indent="-320040" fontAlgn="auto">
              <a:spcAft>
                <a:spcPts val="0"/>
              </a:spcAft>
              <a:buFont typeface="Wingdings"/>
              <a:buNone/>
              <a:defRPr/>
            </a:pPr>
            <a:r>
              <a:rPr lang="en-US" dirty="0" smtClean="0"/>
              <a:t>		</a:t>
            </a:r>
            <a:r>
              <a:rPr lang="en-US" dirty="0" smtClean="0">
                <a:hlinkClick r:id="rId3"/>
              </a:rPr>
              <a:t>http://www.sdqinfo.org/</a:t>
            </a:r>
            <a:r>
              <a:rPr lang="en-US" dirty="0" smtClean="0"/>
              <a:t> </a:t>
            </a:r>
          </a:p>
          <a:p>
            <a:pPr marL="640080" lvl="1" indent="-274320" fontAlgn="auto">
              <a:spcAft>
                <a:spcPts val="0"/>
              </a:spcAft>
              <a:buFont typeface="Wingdings 2"/>
              <a:buChar char=""/>
              <a:defRPr/>
            </a:pPr>
            <a:r>
              <a:rPr lang="en-US" dirty="0" smtClean="0"/>
              <a:t>For scoring paper versions, </a:t>
            </a:r>
          </a:p>
          <a:p>
            <a:pPr marL="320040" indent="-320040" fontAlgn="auto">
              <a:spcAft>
                <a:spcPts val="0"/>
              </a:spcAft>
              <a:buFont typeface="Wingdings"/>
              <a:buNone/>
              <a:defRPr/>
            </a:pPr>
            <a:r>
              <a:rPr lang="en-US" dirty="0" smtClean="0"/>
              <a:t>   		</a:t>
            </a:r>
            <a:r>
              <a:rPr lang="en-US" dirty="0" smtClean="0">
                <a:hlinkClick r:id="rId4"/>
              </a:rPr>
              <a:t>http://www.sdqscore.org/</a:t>
            </a:r>
            <a:r>
              <a:rPr lang="en-US" dirty="0" smtClean="0"/>
              <a:t>  </a:t>
            </a:r>
          </a:p>
          <a:p>
            <a:pPr marL="640080" lvl="1" indent="-274320" fontAlgn="auto">
              <a:spcAft>
                <a:spcPts val="0"/>
              </a:spcAft>
              <a:buFont typeface="Wingdings 2"/>
              <a:buChar char=""/>
              <a:defRPr/>
            </a:pPr>
            <a:r>
              <a:rPr lang="en-US" dirty="0" smtClean="0"/>
              <a:t>For online assessment and reports,</a:t>
            </a:r>
          </a:p>
          <a:p>
            <a:pPr marL="342900" lvl="1" indent="-342900" fontAlgn="auto">
              <a:spcAft>
                <a:spcPts val="0"/>
              </a:spcAft>
              <a:buFont typeface="Wingdings 2"/>
              <a:buNone/>
              <a:defRPr/>
            </a:pPr>
            <a:r>
              <a:rPr lang="en-US" dirty="0" smtClean="0"/>
              <a:t>		</a:t>
            </a:r>
            <a:r>
              <a:rPr lang="en-US" dirty="0" smtClean="0">
                <a:hlinkClick r:id="rId5"/>
              </a:rPr>
              <a:t>http://www.youthinmind.info/</a:t>
            </a:r>
            <a:endParaRPr lang="en-US" dirty="0" smtClean="0"/>
          </a:p>
          <a:p>
            <a:pPr marL="640080" lvl="1" indent="-274320" fontAlgn="auto">
              <a:spcAft>
                <a:spcPts val="0"/>
              </a:spcAft>
              <a:buFont typeface="Wingdings 2"/>
              <a:buNone/>
              <a:defRPr/>
            </a:pPr>
            <a:endParaRPr lang="en-US" dirty="0" smtClean="0"/>
          </a:p>
          <a:p>
            <a:pPr marL="320040" indent="-320040" fontAlgn="auto">
              <a:spcAft>
                <a:spcPts val="0"/>
              </a:spcAft>
              <a:buFont typeface="Wingdings"/>
              <a:buChar char=""/>
              <a:defRPr/>
            </a:pPr>
            <a:endParaRPr lang="en-US"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a:xfrm>
            <a:off x="612775" y="228600"/>
            <a:ext cx="8153400" cy="990600"/>
          </a:xfrm>
        </p:spPr>
        <p:txBody>
          <a:bodyPr/>
          <a:lstStyle/>
          <a:p>
            <a:r>
              <a:rPr lang="en-US" sz="3300" smtClean="0"/>
              <a:t>Online Assessments and Reports</a:t>
            </a:r>
            <a:endParaRPr lang="en-US"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887E0FB1-89E5-459E-A75E-7E1978E110FA}" type="slidenum">
              <a:rPr lang="en-US"/>
              <a:pPr>
                <a:defRPr/>
              </a:pPr>
              <a:t>87</a:t>
            </a:fld>
            <a:endParaRPr lang="en-US"/>
          </a:p>
        </p:txBody>
      </p:sp>
      <p:pic>
        <p:nvPicPr>
          <p:cNvPr id="190467" name="Picture 2"/>
          <p:cNvPicPr>
            <a:picLocks noGrp="1" noChangeAspect="1" noChangeArrowheads="1"/>
          </p:cNvPicPr>
          <p:nvPr>
            <p:ph sz="quarter" idx="1"/>
          </p:nvPr>
        </p:nvPicPr>
        <p:blipFill>
          <a:blip r:embed="rId3" cstate="print"/>
          <a:srcRect t="15154" r="48949" b="29288"/>
          <a:stretch>
            <a:fillRect/>
          </a:stretch>
        </p:blipFill>
        <p:spPr>
          <a:xfrm>
            <a:off x="838200" y="1447800"/>
            <a:ext cx="7391400" cy="5027613"/>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pPr>
              <a:defRPr/>
            </a:pPr>
            <a:fld id="{D108B929-ACC4-48AF-8BDF-23B290EA16DE}" type="slidenum">
              <a:rPr lang="en-US"/>
              <a:pPr>
                <a:defRPr/>
              </a:pPr>
              <a:t>88</a:t>
            </a:fld>
            <a:endParaRPr lang="en-US"/>
          </a:p>
        </p:txBody>
      </p:sp>
      <p:pic>
        <p:nvPicPr>
          <p:cNvPr id="192514" name="Picture 2"/>
          <p:cNvPicPr>
            <a:picLocks noGrp="1" noChangeAspect="1" noChangeArrowheads="1"/>
          </p:cNvPicPr>
          <p:nvPr>
            <p:ph sz="quarter" idx="1"/>
          </p:nvPr>
        </p:nvPicPr>
        <p:blipFill>
          <a:blip r:embed="rId3" cstate="print"/>
          <a:srcRect t="15327" r="29176" b="5717"/>
          <a:stretch>
            <a:fillRect/>
          </a:stretch>
        </p:blipFill>
        <p:spPr>
          <a:xfrm>
            <a:off x="0" y="0"/>
            <a:ext cx="9186863" cy="6858000"/>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pPr>
              <a:defRPr/>
            </a:pPr>
            <a:fld id="{0F3BC2A4-E852-4511-A228-EED5346C942A}" type="slidenum">
              <a:rPr lang="en-US"/>
              <a:pPr>
                <a:defRPr/>
              </a:pPr>
              <a:t>89</a:t>
            </a:fld>
            <a:endParaRPr lang="en-US"/>
          </a:p>
        </p:txBody>
      </p:sp>
      <p:pic>
        <p:nvPicPr>
          <p:cNvPr id="194562" name="Picture 2"/>
          <p:cNvPicPr>
            <a:picLocks noGrp="1" noChangeAspect="1" noChangeArrowheads="1"/>
          </p:cNvPicPr>
          <p:nvPr>
            <p:ph sz="quarter" idx="1"/>
          </p:nvPr>
        </p:nvPicPr>
        <p:blipFill>
          <a:blip r:embed="rId3" cstate="print"/>
          <a:srcRect t="15152" r="28955" b="10768"/>
          <a:stretch>
            <a:fillRect/>
          </a:stretch>
        </p:blipFill>
        <p:spPr>
          <a:xfrm>
            <a:off x="0" y="0"/>
            <a:ext cx="9144000" cy="6019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7772400" cy="2209800"/>
          </a:xfrm>
        </p:spPr>
        <p:txBody>
          <a:bodyPr>
            <a:normAutofit fontScale="90000"/>
          </a:bodyPr>
          <a:lstStyle/>
          <a:p>
            <a:pPr fontAlgn="auto">
              <a:spcAft>
                <a:spcPts val="0"/>
              </a:spcAft>
              <a:defRPr/>
            </a:pPr>
            <a:r>
              <a:rPr lang="en-US" dirty="0" smtClean="0"/>
              <a:t>Systematic Screening for</a:t>
            </a:r>
            <a:br>
              <a:rPr lang="en-US" dirty="0" smtClean="0"/>
            </a:br>
            <a:r>
              <a:rPr lang="en-US" dirty="0" smtClean="0"/>
              <a:t>Behavior Disorders;</a:t>
            </a:r>
            <a:br>
              <a:rPr lang="en-US" dirty="0" smtClean="0"/>
            </a:br>
            <a:r>
              <a:rPr lang="en-US" sz="4000" dirty="0" smtClean="0"/>
              <a:t>SSBD </a:t>
            </a:r>
            <a:r>
              <a:rPr lang="en-US" dirty="0" smtClean="0"/>
              <a:t/>
            </a:r>
            <a:br>
              <a:rPr lang="en-US" dirty="0" smtClean="0"/>
            </a:br>
            <a:endParaRPr lang="en-US" sz="3100" dirty="0"/>
          </a:p>
        </p:txBody>
      </p:sp>
      <p:sp>
        <p:nvSpPr>
          <p:cNvPr id="3" name="Subtitle 2"/>
          <p:cNvSpPr>
            <a:spLocks noGrp="1"/>
          </p:cNvSpPr>
          <p:nvPr>
            <p:ph type="subTitle" idx="1"/>
          </p:nvPr>
        </p:nvSpPr>
        <p:spPr>
          <a:xfrm>
            <a:off x="2438400" y="5075238"/>
            <a:ext cx="6705600" cy="1782762"/>
          </a:xfrm>
        </p:spPr>
        <p:txBody>
          <a:bodyPr>
            <a:normAutofit fontScale="92500" lnSpcReduction="20000"/>
          </a:bodyPr>
          <a:lstStyle/>
          <a:p>
            <a:pPr fontAlgn="auto">
              <a:spcAft>
                <a:spcPts val="0"/>
              </a:spcAft>
              <a:buFont typeface="Wingdings"/>
              <a:buNone/>
              <a:defRPr/>
            </a:pPr>
            <a:endParaRPr lang="en-US" sz="2800" dirty="0" smtClean="0">
              <a:solidFill>
                <a:schemeClr val="tx1">
                  <a:lumMod val="95000"/>
                  <a:lumOff val="5000"/>
                </a:schemeClr>
              </a:solidFill>
            </a:endParaRPr>
          </a:p>
          <a:p>
            <a:pPr fontAlgn="auto">
              <a:spcAft>
                <a:spcPts val="0"/>
              </a:spcAft>
              <a:buFont typeface="Wingdings"/>
              <a:buNone/>
              <a:defRPr/>
            </a:pPr>
            <a:r>
              <a:rPr lang="en-US" sz="2800" dirty="0" smtClean="0"/>
              <a:t>Walker &amp; Severson, 1992</a:t>
            </a:r>
          </a:p>
          <a:p>
            <a:pPr fontAlgn="auto">
              <a:spcAft>
                <a:spcPts val="0"/>
              </a:spcAft>
              <a:buFont typeface="Wingdings"/>
              <a:buNone/>
              <a:defRPr/>
            </a:pPr>
            <a:endParaRPr lang="en-US" sz="2800" dirty="0" smtClean="0">
              <a:solidFill>
                <a:schemeClr val="tx1">
                  <a:lumMod val="95000"/>
                  <a:lumOff val="5000"/>
                </a:schemeClr>
              </a:solidFill>
            </a:endParaRPr>
          </a:p>
          <a:p>
            <a:pPr fontAlgn="auto">
              <a:spcAft>
                <a:spcPts val="0"/>
              </a:spcAft>
              <a:buFont typeface="Wingdings"/>
              <a:buNone/>
              <a:defRPr/>
            </a:pPr>
            <a:r>
              <a:rPr lang="en-US" sz="2800" dirty="0" smtClean="0">
                <a:solidFill>
                  <a:schemeClr val="tx1">
                    <a:lumMod val="95000"/>
                    <a:lumOff val="5000"/>
                  </a:schemeClr>
                </a:solidFill>
              </a:rPr>
              <a:t>Presented by Stephanie Secord</a:t>
            </a:r>
          </a:p>
          <a:p>
            <a:pPr fontAlgn="auto">
              <a:spcAft>
                <a:spcPts val="0"/>
              </a:spcAft>
              <a:buFont typeface="Wingdings"/>
              <a:buNone/>
              <a:defRPr/>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a:xfrm>
            <a:off x="612775" y="228600"/>
            <a:ext cx="8153400" cy="990600"/>
          </a:xfrm>
        </p:spPr>
        <p:txBody>
          <a:bodyPr/>
          <a:lstStyle/>
          <a:p>
            <a:r>
              <a:rPr lang="en-US" smtClean="0"/>
              <a:t>SDQ: Scoring</a:t>
            </a:r>
          </a:p>
        </p:txBody>
      </p:sp>
      <p:sp>
        <p:nvSpPr>
          <p:cNvPr id="3" name="Slide Number Placeholder 2"/>
          <p:cNvSpPr>
            <a:spLocks noGrp="1"/>
          </p:cNvSpPr>
          <p:nvPr>
            <p:ph type="sldNum" sz="quarter" idx="12"/>
          </p:nvPr>
        </p:nvSpPr>
        <p:spPr/>
        <p:txBody>
          <a:bodyPr>
            <a:normAutofit fontScale="85000" lnSpcReduction="20000"/>
          </a:bodyPr>
          <a:lstStyle/>
          <a:p>
            <a:pPr>
              <a:defRPr/>
            </a:pPr>
            <a:fld id="{671DA57E-AB24-4359-BB21-7D848670CA2A}" type="slidenum">
              <a:rPr lang="en-US"/>
              <a:pPr>
                <a:defRPr/>
              </a:pPr>
              <a:t>90</a:t>
            </a:fld>
            <a:endParaRPr lang="en-US"/>
          </a:p>
        </p:txBody>
      </p:sp>
      <p:sp>
        <p:nvSpPr>
          <p:cNvPr id="4" name="Content Placeholder 3"/>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en-US" dirty="0" smtClean="0"/>
              <a:t>Designed to predict how likely a child is to have emotional, behavioral or concentration problems severe enough to warrant a diagnosis according to </a:t>
            </a:r>
            <a:r>
              <a:rPr lang="en-US" i="1" dirty="0" smtClean="0"/>
              <a:t>DSM-IV</a:t>
            </a:r>
            <a:r>
              <a:rPr lang="en-US" dirty="0" smtClean="0"/>
              <a:t> classifications </a:t>
            </a:r>
          </a:p>
          <a:p>
            <a:pPr marL="320040" indent="-320040" fontAlgn="auto">
              <a:spcAft>
                <a:spcPts val="0"/>
              </a:spcAft>
              <a:buFont typeface="Wingdings"/>
              <a:buChar char=""/>
              <a:defRPr/>
            </a:pPr>
            <a:r>
              <a:rPr lang="en-US" dirty="0" smtClean="0"/>
              <a:t>Scores obtained: Range “very low” to “very high” over 5 domains:</a:t>
            </a:r>
          </a:p>
          <a:p>
            <a:pPr marL="640080" lvl="1" indent="-274320" fontAlgn="auto">
              <a:spcAft>
                <a:spcPts val="0"/>
              </a:spcAft>
              <a:buFont typeface="Wingdings 2"/>
              <a:buChar char=""/>
              <a:defRPr/>
            </a:pPr>
            <a:r>
              <a:rPr lang="en-US" dirty="0" smtClean="0"/>
              <a:t>Emotional problems </a:t>
            </a:r>
          </a:p>
          <a:p>
            <a:pPr marL="640080" lvl="1" indent="-274320" fontAlgn="auto">
              <a:spcAft>
                <a:spcPts val="0"/>
              </a:spcAft>
              <a:buFont typeface="Wingdings 2"/>
              <a:buChar char=""/>
              <a:defRPr/>
            </a:pPr>
            <a:r>
              <a:rPr lang="en-US" dirty="0" smtClean="0"/>
              <a:t>Conduct problems </a:t>
            </a:r>
          </a:p>
          <a:p>
            <a:pPr marL="640080" lvl="1" indent="-274320" fontAlgn="auto">
              <a:spcAft>
                <a:spcPts val="0"/>
              </a:spcAft>
              <a:buFont typeface="Wingdings 2"/>
              <a:buChar char=""/>
              <a:defRPr/>
            </a:pPr>
            <a:r>
              <a:rPr lang="en-US" dirty="0" smtClean="0"/>
              <a:t>Hyperactivity/ inattention problems </a:t>
            </a:r>
          </a:p>
          <a:p>
            <a:pPr marL="640080" lvl="1" indent="-274320" fontAlgn="auto">
              <a:spcAft>
                <a:spcPts val="0"/>
              </a:spcAft>
              <a:buFont typeface="Wingdings 2"/>
              <a:buChar char=""/>
              <a:defRPr/>
            </a:pPr>
            <a:r>
              <a:rPr lang="en-US" dirty="0" smtClean="0"/>
              <a:t>Peer relationship problems</a:t>
            </a:r>
          </a:p>
          <a:p>
            <a:pPr marL="640080" lvl="1" indent="-274320" fontAlgn="auto">
              <a:spcAft>
                <a:spcPts val="0"/>
              </a:spcAft>
              <a:buFont typeface="Wingdings 2"/>
              <a:buChar char=""/>
              <a:defRPr/>
            </a:pPr>
            <a:r>
              <a:rPr lang="en-US" dirty="0" err="1" smtClean="0"/>
              <a:t>Prosocial</a:t>
            </a:r>
            <a:r>
              <a:rPr lang="en-US" dirty="0" smtClean="0"/>
              <a:t> behavior</a:t>
            </a:r>
          </a:p>
          <a:p>
            <a:pPr marL="640080" lvl="1" indent="-274320" fontAlgn="auto">
              <a:spcAft>
                <a:spcPts val="0"/>
              </a:spcAft>
              <a:buFont typeface="Wingdings 2"/>
              <a:buNone/>
              <a:defRPr/>
            </a:pPr>
            <a:endParaRPr lang="en-US" dirty="0" smtClean="0"/>
          </a:p>
          <a:p>
            <a:pPr marL="320040" indent="-320040" fontAlgn="auto">
              <a:spcAft>
                <a:spcPts val="0"/>
              </a:spcAft>
              <a:buFont typeface="Wingdings"/>
              <a:buChar char=""/>
              <a:defRPr/>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a:xfrm>
            <a:off x="612775" y="228600"/>
            <a:ext cx="8153400" cy="990600"/>
          </a:xfrm>
        </p:spPr>
        <p:txBody>
          <a:bodyPr/>
          <a:lstStyle/>
          <a:p>
            <a:r>
              <a:rPr lang="en-US" smtClean="0"/>
              <a:t>SDQ: Scoring</a:t>
            </a:r>
          </a:p>
        </p:txBody>
      </p:sp>
      <p:sp>
        <p:nvSpPr>
          <p:cNvPr id="4" name="Slide Number Placeholder 3"/>
          <p:cNvSpPr>
            <a:spLocks noGrp="1"/>
          </p:cNvSpPr>
          <p:nvPr>
            <p:ph type="sldNum" sz="quarter" idx="12"/>
          </p:nvPr>
        </p:nvSpPr>
        <p:spPr/>
        <p:txBody>
          <a:bodyPr>
            <a:normAutofit fontScale="85000" lnSpcReduction="20000"/>
          </a:bodyPr>
          <a:lstStyle/>
          <a:p>
            <a:pPr>
              <a:defRPr/>
            </a:pPr>
            <a:fld id="{838EBBFB-5050-4D69-B505-25623CC061F2}" type="slidenum">
              <a:rPr lang="en-US"/>
              <a:pPr>
                <a:defRPr/>
              </a:pPr>
              <a:t>91</a:t>
            </a:fld>
            <a:endParaRPr lang="en-US"/>
          </a:p>
        </p:txBody>
      </p:sp>
      <p:sp>
        <p:nvSpPr>
          <p:cNvPr id="198659" name="Content Placeholder 2"/>
          <p:cNvSpPr>
            <a:spLocks noGrp="1"/>
          </p:cNvSpPr>
          <p:nvPr>
            <p:ph sz="quarter" idx="1"/>
          </p:nvPr>
        </p:nvSpPr>
        <p:spPr>
          <a:xfrm>
            <a:off x="612775" y="1600200"/>
            <a:ext cx="8153400" cy="4495800"/>
          </a:xfrm>
        </p:spPr>
        <p:txBody>
          <a:bodyPr/>
          <a:lstStyle/>
          <a:p>
            <a:r>
              <a:rPr lang="en-US" smtClean="0"/>
              <a:t>Scoring can be completed manually on downloaded forms, or online (recommended)</a:t>
            </a:r>
          </a:p>
          <a:p>
            <a:pPr lvl="1"/>
            <a:r>
              <a:rPr lang="en-US" smtClean="0"/>
              <a:t>No database to save results or make local comparisons</a:t>
            </a:r>
          </a:p>
          <a:p>
            <a:r>
              <a:rPr lang="en-US" smtClean="0"/>
              <a:t>Website includes downloads for scoring via statistical software program</a:t>
            </a:r>
          </a:p>
          <a:p>
            <a:pPr lvl="1"/>
            <a:r>
              <a:rPr lang="en-US" smtClean="0"/>
              <a:t>SPSS, SAS, STATA</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a:xfrm>
            <a:off x="612775" y="228600"/>
            <a:ext cx="8153400" cy="990600"/>
          </a:xfrm>
        </p:spPr>
        <p:txBody>
          <a:bodyPr/>
          <a:lstStyle/>
          <a:p>
            <a:pPr marL="342900" indent="-342900" algn="ctr"/>
            <a:r>
              <a:rPr lang="en-US" sz="3000" smtClean="0">
                <a:solidFill>
                  <a:srgbClr val="000000"/>
                </a:solidFill>
              </a:rPr>
              <a:t>Entering Data: </a:t>
            </a:r>
            <a:r>
              <a:rPr lang="en-US" sz="3000" smtClean="0">
                <a:solidFill>
                  <a:srgbClr val="000000"/>
                </a:solidFill>
                <a:hlinkClick r:id="rId3"/>
              </a:rPr>
              <a:t>http://www.sdqscore.org</a:t>
            </a:r>
            <a:r>
              <a:rPr lang="en-US" sz="3000" smtClean="0">
                <a:solidFill>
                  <a:srgbClr val="000000"/>
                </a:solidFill>
              </a:rPr>
              <a:t> </a:t>
            </a:r>
            <a:r>
              <a:rPr lang="en-US" sz="1800" smtClean="0">
                <a:solidFill>
                  <a:srgbClr val="000000"/>
                </a:solidFill>
              </a:rPr>
              <a:t> </a:t>
            </a:r>
          </a:p>
        </p:txBody>
      </p:sp>
      <p:sp>
        <p:nvSpPr>
          <p:cNvPr id="4" name="Slide Number Placeholder 3"/>
          <p:cNvSpPr>
            <a:spLocks noGrp="1"/>
          </p:cNvSpPr>
          <p:nvPr>
            <p:ph type="sldNum" sz="quarter" idx="12"/>
          </p:nvPr>
        </p:nvSpPr>
        <p:spPr/>
        <p:txBody>
          <a:bodyPr>
            <a:normAutofit fontScale="85000" lnSpcReduction="20000"/>
          </a:bodyPr>
          <a:lstStyle/>
          <a:p>
            <a:pPr>
              <a:defRPr/>
            </a:pPr>
            <a:fld id="{D08E960A-551B-4C64-8B23-259ED65A45A9}" type="slidenum">
              <a:rPr lang="en-US"/>
              <a:pPr>
                <a:defRPr/>
              </a:pPr>
              <a:t>92</a:t>
            </a:fld>
            <a:endParaRPr lang="en-US"/>
          </a:p>
        </p:txBody>
      </p:sp>
      <p:pic>
        <p:nvPicPr>
          <p:cNvPr id="200707" name="Picture 2"/>
          <p:cNvPicPr>
            <a:picLocks noGrp="1" noChangeAspect="1" noChangeArrowheads="1"/>
          </p:cNvPicPr>
          <p:nvPr>
            <p:ph sz="quarter" idx="1"/>
          </p:nvPr>
        </p:nvPicPr>
        <p:blipFill>
          <a:blip r:embed="rId4" cstate="print"/>
          <a:srcRect t="16837" r="35268" b="9084"/>
          <a:stretch>
            <a:fillRect/>
          </a:stretch>
        </p:blipFill>
        <p:spPr>
          <a:xfrm>
            <a:off x="838200" y="1066800"/>
            <a:ext cx="7543800" cy="5395913"/>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pPr>
              <a:defRPr/>
            </a:pPr>
            <a:fld id="{E391EE4D-706B-4E46-A149-E2AFA52C9875}" type="slidenum">
              <a:rPr lang="en-US"/>
              <a:pPr>
                <a:defRPr/>
              </a:pPr>
              <a:t>93</a:t>
            </a:fld>
            <a:endParaRPr lang="en-US"/>
          </a:p>
        </p:txBody>
      </p:sp>
      <p:pic>
        <p:nvPicPr>
          <p:cNvPr id="202754" name="Picture 2"/>
          <p:cNvPicPr>
            <a:picLocks noGrp="1" noChangeAspect="1" noChangeArrowheads="1"/>
          </p:cNvPicPr>
          <p:nvPr>
            <p:ph sz="quarter" idx="1"/>
          </p:nvPr>
        </p:nvPicPr>
        <p:blipFill>
          <a:blip r:embed="rId3" cstate="print"/>
          <a:srcRect t="16837" r="36320" b="7401"/>
          <a:stretch>
            <a:fillRect/>
          </a:stretch>
        </p:blipFill>
        <p:spPr>
          <a:xfrm>
            <a:off x="152400" y="228600"/>
            <a:ext cx="8763000" cy="64008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a:xfrm>
            <a:off x="612775" y="228600"/>
            <a:ext cx="8153400" cy="990600"/>
          </a:xfrm>
        </p:spPr>
        <p:txBody>
          <a:bodyPr/>
          <a:lstStyle/>
          <a:p>
            <a:r>
              <a:rPr lang="en-US" smtClean="0"/>
              <a:t>SDQ: Interpretation</a:t>
            </a:r>
          </a:p>
        </p:txBody>
      </p:sp>
      <p:sp>
        <p:nvSpPr>
          <p:cNvPr id="3" name="Slide Number Placeholder 2"/>
          <p:cNvSpPr>
            <a:spLocks noGrp="1"/>
          </p:cNvSpPr>
          <p:nvPr>
            <p:ph type="sldNum" sz="quarter" idx="12"/>
          </p:nvPr>
        </p:nvSpPr>
        <p:spPr/>
        <p:txBody>
          <a:bodyPr>
            <a:normAutofit fontScale="85000" lnSpcReduction="20000"/>
          </a:bodyPr>
          <a:lstStyle/>
          <a:p>
            <a:pPr>
              <a:defRPr/>
            </a:pPr>
            <a:fld id="{28E89A6E-83BE-498B-A337-79B4C2967871}" type="slidenum">
              <a:rPr lang="en-US"/>
              <a:pPr>
                <a:defRPr/>
              </a:pPr>
              <a:t>94</a:t>
            </a:fld>
            <a:endParaRPr lang="en-US"/>
          </a:p>
        </p:txBody>
      </p:sp>
      <p:sp>
        <p:nvSpPr>
          <p:cNvPr id="204803" name="Content Placeholder 3"/>
          <p:cNvSpPr>
            <a:spLocks noGrp="1"/>
          </p:cNvSpPr>
          <p:nvPr>
            <p:ph sz="quarter" idx="1"/>
          </p:nvPr>
        </p:nvSpPr>
        <p:spPr>
          <a:xfrm>
            <a:off x="612775" y="1600200"/>
            <a:ext cx="8153400" cy="4495800"/>
          </a:xfrm>
        </p:spPr>
        <p:txBody>
          <a:bodyPr/>
          <a:lstStyle/>
          <a:p>
            <a:r>
              <a:rPr lang="en-US" smtClean="0"/>
              <a:t>The scores are grouped into four bands based prevalence in the general population: </a:t>
            </a:r>
          </a:p>
          <a:p>
            <a:pPr lvl="1"/>
            <a:r>
              <a:rPr lang="en-US" smtClean="0"/>
              <a:t>80% of children score 'close to average'</a:t>
            </a:r>
          </a:p>
          <a:p>
            <a:pPr lvl="1"/>
            <a:r>
              <a:rPr lang="en-US" smtClean="0"/>
              <a:t>10% score 'slightly raised‘</a:t>
            </a:r>
          </a:p>
          <a:p>
            <a:pPr lvl="1"/>
            <a:r>
              <a:rPr lang="en-US" smtClean="0"/>
              <a:t>5% score 'high' </a:t>
            </a:r>
          </a:p>
          <a:p>
            <a:pPr lvl="1"/>
            <a:r>
              <a:rPr lang="en-US" smtClean="0"/>
              <a:t>5% score 'very high'. </a:t>
            </a:r>
          </a:p>
          <a:p>
            <a:pPr lvl="1"/>
            <a:r>
              <a:rPr lang="en-US" smtClean="0"/>
              <a:t>The exception is the scale for kind and helpful behavior, with roughly 80% 'close to average', 10% 'slightly low', 5% 'low' and 5% 'very low'</a:t>
            </a:r>
          </a:p>
          <a:p>
            <a:endParaRPr lang="en-US"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228600"/>
            <a:ext cx="8839200" cy="990600"/>
          </a:xfrm>
        </p:spPr>
        <p:txBody>
          <a:bodyPr>
            <a:normAutofit fontScale="90000"/>
          </a:bodyPr>
          <a:lstStyle/>
          <a:p>
            <a:pPr fontAlgn="auto">
              <a:spcAft>
                <a:spcPts val="0"/>
              </a:spcAft>
              <a:defRPr/>
            </a:pPr>
            <a:r>
              <a:rPr lang="en-US" dirty="0" smtClean="0"/>
              <a:t/>
            </a:r>
            <a:br>
              <a:rPr lang="en-US" dirty="0" smtClean="0"/>
            </a:br>
            <a:r>
              <a:rPr lang="en-US" sz="4000" dirty="0" smtClean="0"/>
              <a:t>Readable Report: </a:t>
            </a:r>
            <a:r>
              <a:rPr lang="en-US" sz="3300" dirty="0" smtClean="0">
                <a:hlinkClick r:id="rId3"/>
              </a:rPr>
              <a:t>http://www.youthinmind.info/</a:t>
            </a:r>
            <a:r>
              <a:rPr lang="en-US" sz="3300" dirty="0" smtClean="0"/>
              <a:t>  </a:t>
            </a:r>
            <a:br>
              <a:rPr lang="en-US" sz="3300" dirty="0" smtClean="0"/>
            </a:br>
            <a:endParaRPr lang="en-US" sz="3300" dirty="0"/>
          </a:p>
        </p:txBody>
      </p:sp>
      <p:sp>
        <p:nvSpPr>
          <p:cNvPr id="11" name="Slide Number Placeholder 10"/>
          <p:cNvSpPr>
            <a:spLocks noGrp="1"/>
          </p:cNvSpPr>
          <p:nvPr>
            <p:ph type="sldNum" sz="quarter" idx="12"/>
          </p:nvPr>
        </p:nvSpPr>
        <p:spPr/>
        <p:txBody>
          <a:bodyPr>
            <a:normAutofit fontScale="85000" lnSpcReduction="20000"/>
          </a:bodyPr>
          <a:lstStyle/>
          <a:p>
            <a:pPr>
              <a:defRPr/>
            </a:pPr>
            <a:fld id="{DB771205-F8FA-4CBE-A501-0F54CDB88D85}" type="slidenum">
              <a:rPr lang="en-US"/>
              <a:pPr>
                <a:defRPr/>
              </a:pPr>
              <a:t>95</a:t>
            </a:fld>
            <a:endParaRPr lang="en-US"/>
          </a:p>
        </p:txBody>
      </p:sp>
      <p:pic>
        <p:nvPicPr>
          <p:cNvPr id="206851" name="Picture 2"/>
          <p:cNvPicPr>
            <a:picLocks noGrp="1" noChangeAspect="1" noChangeArrowheads="1"/>
          </p:cNvPicPr>
          <p:nvPr>
            <p:ph idx="4294967295"/>
          </p:nvPr>
        </p:nvPicPr>
        <p:blipFill>
          <a:blip r:embed="rId4" cstate="print"/>
          <a:srcRect/>
          <a:stretch>
            <a:fillRect/>
          </a:stretch>
        </p:blipFill>
        <p:spPr>
          <a:xfrm>
            <a:off x="5791200" y="1143000"/>
            <a:ext cx="2281238" cy="5334000"/>
          </a:xfrm>
        </p:spPr>
      </p:pic>
      <p:pic>
        <p:nvPicPr>
          <p:cNvPr id="206852" name="Picture 3"/>
          <p:cNvPicPr>
            <a:picLocks noChangeAspect="1" noChangeArrowheads="1"/>
          </p:cNvPicPr>
          <p:nvPr/>
        </p:nvPicPr>
        <p:blipFill>
          <a:blip r:embed="rId5" cstate="print"/>
          <a:srcRect/>
          <a:stretch>
            <a:fillRect/>
          </a:stretch>
        </p:blipFill>
        <p:spPr bwMode="auto">
          <a:xfrm>
            <a:off x="1524000" y="2057400"/>
            <a:ext cx="247650" cy="247650"/>
          </a:xfrm>
          <a:prstGeom prst="rect">
            <a:avLst/>
          </a:prstGeom>
          <a:noFill/>
          <a:ln w="9525">
            <a:noFill/>
            <a:miter lim="800000"/>
            <a:headEnd/>
            <a:tailEnd/>
          </a:ln>
        </p:spPr>
      </p:pic>
      <p:graphicFrame>
        <p:nvGraphicFramePr>
          <p:cNvPr id="6" name="Table 5"/>
          <p:cNvGraphicFramePr>
            <a:graphicFrameLocks noGrp="1"/>
          </p:cNvGraphicFramePr>
          <p:nvPr/>
        </p:nvGraphicFramePr>
        <p:xfrm>
          <a:off x="228600" y="1981200"/>
          <a:ext cx="5257800" cy="3566160"/>
        </p:xfrm>
        <a:graphic>
          <a:graphicData uri="http://schemas.openxmlformats.org/drawingml/2006/table">
            <a:tbl>
              <a:tblPr/>
              <a:tblGrid>
                <a:gridCol w="2053828"/>
                <a:gridCol w="3203972"/>
              </a:tblGrid>
              <a:tr h="0">
                <a:tc>
                  <a:txBody>
                    <a:bodyPr/>
                    <a:lstStyle/>
                    <a:p>
                      <a:endParaRPr lang="en-US" dirty="0"/>
                    </a:p>
                  </a:txBody>
                  <a:tcPr anchor="ctr">
                    <a:lnL>
                      <a:noFill/>
                    </a:lnL>
                    <a:lnR>
                      <a:noFill/>
                    </a:lnR>
                    <a:lnT>
                      <a:noFill/>
                    </a:lnT>
                    <a:lnB>
                      <a:noFill/>
                    </a:lnB>
                  </a:tcPr>
                </a:tc>
                <a:tc>
                  <a:txBody>
                    <a:bodyPr/>
                    <a:lstStyle/>
                    <a:p>
                      <a:r>
                        <a:rPr lang="en-US" b="1" dirty="0"/>
                        <a:t>VERY HIGH</a:t>
                      </a:r>
                      <a:r>
                        <a:rPr lang="en-US" dirty="0"/>
                        <a:t> for overall stress</a:t>
                      </a:r>
                    </a:p>
                  </a:txBody>
                  <a:tcPr anchor="ctr">
                    <a:lnL>
                      <a:noFill/>
                    </a:lnL>
                    <a:lnR>
                      <a:noFill/>
                    </a:lnR>
                    <a:lnT>
                      <a:noFill/>
                    </a:lnT>
                    <a:lnB>
                      <a:noFill/>
                    </a:lnB>
                  </a:tcPr>
                </a:tc>
              </a:tr>
              <a:tr h="0">
                <a:tc>
                  <a:txBody>
                    <a:bodyPr/>
                    <a:lstStyle/>
                    <a:p>
                      <a:endParaRPr lang="en-US" dirty="0"/>
                    </a:p>
                  </a:txBody>
                  <a:tcPr anchor="ctr">
                    <a:lnL>
                      <a:noFill/>
                    </a:lnL>
                    <a:lnR>
                      <a:noFill/>
                    </a:lnR>
                    <a:lnT>
                      <a:noFill/>
                    </a:lnT>
                    <a:lnB>
                      <a:noFill/>
                    </a:lnB>
                  </a:tcPr>
                </a:tc>
                <a:tc>
                  <a:txBody>
                    <a:bodyPr/>
                    <a:lstStyle/>
                    <a:p>
                      <a:r>
                        <a:rPr lang="en-US" dirty="0"/>
                        <a:t>Close to average for worries, fears or sadness</a:t>
                      </a:r>
                    </a:p>
                  </a:txBody>
                  <a:tcPr anchor="ctr">
                    <a:lnL>
                      <a:noFill/>
                    </a:lnL>
                    <a:lnR>
                      <a:noFill/>
                    </a:lnR>
                    <a:lnT>
                      <a:noFill/>
                    </a:lnT>
                    <a:lnB>
                      <a:noFill/>
                    </a:lnB>
                  </a:tcPr>
                </a:tc>
              </a:tr>
              <a:tr h="0">
                <a:tc>
                  <a:txBody>
                    <a:bodyPr/>
                    <a:lstStyle/>
                    <a:p>
                      <a:endParaRPr lang="en-US"/>
                    </a:p>
                  </a:txBody>
                  <a:tcPr anchor="ctr">
                    <a:lnL>
                      <a:noFill/>
                    </a:lnL>
                    <a:lnR>
                      <a:noFill/>
                    </a:lnR>
                    <a:lnT>
                      <a:noFill/>
                    </a:lnT>
                    <a:lnB>
                      <a:noFill/>
                    </a:lnB>
                  </a:tcPr>
                </a:tc>
                <a:tc>
                  <a:txBody>
                    <a:bodyPr/>
                    <a:lstStyle/>
                    <a:p>
                      <a:r>
                        <a:rPr lang="en-US" b="1"/>
                        <a:t>VERY HIGH</a:t>
                      </a:r>
                      <a:r>
                        <a:rPr lang="en-US"/>
                        <a:t> for troublesome behavior </a:t>
                      </a:r>
                    </a:p>
                  </a:txBody>
                  <a:tcPr anchor="ctr">
                    <a:lnL>
                      <a:noFill/>
                    </a:lnL>
                    <a:lnR>
                      <a:noFill/>
                    </a:lnR>
                    <a:lnT>
                      <a:noFill/>
                    </a:lnT>
                    <a:lnB>
                      <a:noFill/>
                    </a:lnB>
                  </a:tcPr>
                </a:tc>
              </a:tr>
              <a:tr h="0">
                <a:tc>
                  <a:txBody>
                    <a:bodyPr/>
                    <a:lstStyle/>
                    <a:p>
                      <a:endParaRPr lang="en-US" dirty="0"/>
                    </a:p>
                  </a:txBody>
                  <a:tcPr anchor="ctr">
                    <a:lnL>
                      <a:noFill/>
                    </a:lnL>
                    <a:lnR>
                      <a:noFill/>
                    </a:lnR>
                    <a:lnT>
                      <a:noFill/>
                    </a:lnT>
                    <a:lnB>
                      <a:noFill/>
                    </a:lnB>
                  </a:tcPr>
                </a:tc>
                <a:tc>
                  <a:txBody>
                    <a:bodyPr/>
                    <a:lstStyle/>
                    <a:p>
                      <a:r>
                        <a:rPr lang="en-US" b="1" dirty="0"/>
                        <a:t>VERY HIGH</a:t>
                      </a:r>
                      <a:r>
                        <a:rPr lang="en-US" dirty="0"/>
                        <a:t> for overactivity and lack of concentration </a:t>
                      </a:r>
                    </a:p>
                  </a:txBody>
                  <a:tcPr anchor="ctr">
                    <a:lnL>
                      <a:noFill/>
                    </a:lnL>
                    <a:lnR>
                      <a:noFill/>
                    </a:lnR>
                    <a:lnT>
                      <a:noFill/>
                    </a:lnT>
                    <a:lnB>
                      <a:noFill/>
                    </a:lnB>
                  </a:tcPr>
                </a:tc>
              </a:tr>
              <a:tr h="0">
                <a:tc>
                  <a:txBody>
                    <a:bodyPr/>
                    <a:lstStyle/>
                    <a:p>
                      <a:endParaRPr lang="en-US"/>
                    </a:p>
                  </a:txBody>
                  <a:tcPr anchor="ctr">
                    <a:lnL>
                      <a:noFill/>
                    </a:lnL>
                    <a:lnR>
                      <a:noFill/>
                    </a:lnR>
                    <a:lnT>
                      <a:noFill/>
                    </a:lnT>
                    <a:lnB>
                      <a:noFill/>
                    </a:lnB>
                  </a:tcPr>
                </a:tc>
                <a:tc>
                  <a:txBody>
                    <a:bodyPr/>
                    <a:lstStyle/>
                    <a:p>
                      <a:r>
                        <a:rPr lang="en-US" dirty="0"/>
                        <a:t>SLIGHTLY RAISED for difficulties with other children</a:t>
                      </a:r>
                    </a:p>
                  </a:txBody>
                  <a:tcPr anchor="ctr">
                    <a:lnL>
                      <a:noFill/>
                    </a:lnL>
                    <a:lnR>
                      <a:noFill/>
                    </a:lnR>
                    <a:lnT>
                      <a:noFill/>
                    </a:lnT>
                    <a:lnB>
                      <a:noFill/>
                    </a:lnB>
                  </a:tcPr>
                </a:tc>
              </a:tr>
              <a:tr h="0">
                <a:tc>
                  <a:txBody>
                    <a:bodyPr/>
                    <a:lstStyle/>
                    <a:p>
                      <a:endParaRPr lang="en-US"/>
                    </a:p>
                  </a:txBody>
                  <a:tcPr anchor="ctr">
                    <a:lnL>
                      <a:noFill/>
                    </a:lnL>
                    <a:lnR>
                      <a:noFill/>
                    </a:lnR>
                    <a:lnT>
                      <a:noFill/>
                    </a:lnT>
                    <a:lnB>
                      <a:noFill/>
                    </a:lnB>
                  </a:tcPr>
                </a:tc>
                <a:tc>
                  <a:txBody>
                    <a:bodyPr/>
                    <a:lstStyle/>
                    <a:p>
                      <a:r>
                        <a:rPr lang="en-US" dirty="0"/>
                        <a:t>SLIGHTLY LOW for kind and helpful behavior</a:t>
                      </a:r>
                    </a:p>
                  </a:txBody>
                  <a:tcPr anchor="ctr">
                    <a:lnL>
                      <a:noFill/>
                    </a:lnL>
                    <a:lnR>
                      <a:noFill/>
                    </a:lnR>
                    <a:lnT>
                      <a:noFill/>
                    </a:lnT>
                    <a:lnB>
                      <a:noFill/>
                    </a:lnB>
                  </a:tcPr>
                </a:tc>
              </a:tr>
            </a:tbl>
          </a:graphicData>
        </a:graphic>
      </p:graphicFrame>
      <p:pic>
        <p:nvPicPr>
          <p:cNvPr id="206866" name="Picture 5" descr="http://www.youthinmind.info/USA/sdqonline/Images/average.jpg"/>
          <p:cNvPicPr>
            <a:picLocks noChangeAspect="1" noChangeArrowheads="1"/>
          </p:cNvPicPr>
          <p:nvPr/>
        </p:nvPicPr>
        <p:blipFill>
          <a:blip r:embed="rId6" cstate="print"/>
          <a:srcRect/>
          <a:stretch>
            <a:fillRect/>
          </a:stretch>
        </p:blipFill>
        <p:spPr bwMode="auto">
          <a:xfrm>
            <a:off x="1524000" y="2590800"/>
            <a:ext cx="247650" cy="247650"/>
          </a:xfrm>
          <a:prstGeom prst="rect">
            <a:avLst/>
          </a:prstGeom>
          <a:noFill/>
          <a:ln w="9525">
            <a:noFill/>
            <a:miter lim="800000"/>
            <a:headEnd/>
            <a:tailEnd/>
          </a:ln>
        </p:spPr>
      </p:pic>
      <p:pic>
        <p:nvPicPr>
          <p:cNvPr id="206867" name="Picture 6" descr="http://www.youthinmind.info/USA/sdqonline/Images/very_high.jpg"/>
          <p:cNvPicPr>
            <a:picLocks noChangeAspect="1" noChangeArrowheads="1"/>
          </p:cNvPicPr>
          <p:nvPr/>
        </p:nvPicPr>
        <p:blipFill>
          <a:blip r:embed="rId7" cstate="print"/>
          <a:srcRect/>
          <a:stretch>
            <a:fillRect/>
          </a:stretch>
        </p:blipFill>
        <p:spPr bwMode="auto">
          <a:xfrm>
            <a:off x="1524000" y="3810000"/>
            <a:ext cx="247650" cy="247650"/>
          </a:xfrm>
          <a:prstGeom prst="rect">
            <a:avLst/>
          </a:prstGeom>
          <a:noFill/>
          <a:ln w="9525">
            <a:noFill/>
            <a:miter lim="800000"/>
            <a:headEnd/>
            <a:tailEnd/>
          </a:ln>
        </p:spPr>
      </p:pic>
      <p:pic>
        <p:nvPicPr>
          <p:cNvPr id="206868" name="Picture 7" descr="http://www.youthinmind.info/USA/sdqonline/Images/very_high.jpg"/>
          <p:cNvPicPr>
            <a:picLocks noChangeAspect="1" noChangeArrowheads="1"/>
          </p:cNvPicPr>
          <p:nvPr/>
        </p:nvPicPr>
        <p:blipFill>
          <a:blip r:embed="rId7" cstate="print"/>
          <a:srcRect/>
          <a:stretch>
            <a:fillRect/>
          </a:stretch>
        </p:blipFill>
        <p:spPr bwMode="auto">
          <a:xfrm>
            <a:off x="1524000" y="3200400"/>
            <a:ext cx="247650" cy="247650"/>
          </a:xfrm>
          <a:prstGeom prst="rect">
            <a:avLst/>
          </a:prstGeom>
          <a:noFill/>
          <a:ln w="9525">
            <a:noFill/>
            <a:miter lim="800000"/>
            <a:headEnd/>
            <a:tailEnd/>
          </a:ln>
        </p:spPr>
      </p:pic>
      <p:pic>
        <p:nvPicPr>
          <p:cNvPr id="206869" name="Picture 8" descr="http://www.youthinmind.info/USA/sdqonline/Images/slightly_raised1.jpg"/>
          <p:cNvPicPr>
            <a:picLocks noChangeAspect="1" noChangeArrowheads="1"/>
          </p:cNvPicPr>
          <p:nvPr/>
        </p:nvPicPr>
        <p:blipFill>
          <a:blip r:embed="rId8" cstate="print"/>
          <a:srcRect/>
          <a:stretch>
            <a:fillRect/>
          </a:stretch>
        </p:blipFill>
        <p:spPr bwMode="auto">
          <a:xfrm>
            <a:off x="1524000" y="5029200"/>
            <a:ext cx="238125" cy="238125"/>
          </a:xfrm>
          <a:prstGeom prst="rect">
            <a:avLst/>
          </a:prstGeom>
          <a:noFill/>
          <a:ln w="9525">
            <a:noFill/>
            <a:miter lim="800000"/>
            <a:headEnd/>
            <a:tailEnd/>
          </a:ln>
        </p:spPr>
      </p:pic>
      <p:pic>
        <p:nvPicPr>
          <p:cNvPr id="206870" name="Picture 9" descr="http://www.youthinmind.info/USA/sdqonline/Images/slightly_raised1.jpg"/>
          <p:cNvPicPr>
            <a:picLocks noChangeAspect="1" noChangeArrowheads="1"/>
          </p:cNvPicPr>
          <p:nvPr/>
        </p:nvPicPr>
        <p:blipFill>
          <a:blip r:embed="rId8" cstate="print"/>
          <a:srcRect/>
          <a:stretch>
            <a:fillRect/>
          </a:stretch>
        </p:blipFill>
        <p:spPr bwMode="auto">
          <a:xfrm>
            <a:off x="1524000" y="4419600"/>
            <a:ext cx="238125" cy="238125"/>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a:xfrm>
            <a:off x="612775" y="228600"/>
            <a:ext cx="8153400" cy="990600"/>
          </a:xfrm>
        </p:spPr>
        <p:txBody>
          <a:bodyPr/>
          <a:lstStyle/>
          <a:p>
            <a:r>
              <a:rPr lang="en-US" smtClean="0"/>
              <a:t>Standardization and Norms</a:t>
            </a:r>
          </a:p>
        </p:txBody>
      </p:sp>
      <p:sp>
        <p:nvSpPr>
          <p:cNvPr id="4" name="Slide Number Placeholder 3"/>
          <p:cNvSpPr>
            <a:spLocks noGrp="1"/>
          </p:cNvSpPr>
          <p:nvPr>
            <p:ph type="sldNum" sz="quarter" idx="12"/>
          </p:nvPr>
        </p:nvSpPr>
        <p:spPr/>
        <p:txBody>
          <a:bodyPr>
            <a:normAutofit fontScale="85000" lnSpcReduction="20000"/>
          </a:bodyPr>
          <a:lstStyle/>
          <a:p>
            <a:pPr>
              <a:defRPr/>
            </a:pPr>
            <a:fld id="{B6D093A6-0B49-4420-9A3C-AFC6EA1962F2}" type="slidenum">
              <a:rPr lang="en-US"/>
              <a:pPr>
                <a:defRPr/>
              </a:pPr>
              <a:t>96</a:t>
            </a:fld>
            <a:endParaRPr lang="en-US"/>
          </a:p>
        </p:txBody>
      </p:sp>
      <p:sp>
        <p:nvSpPr>
          <p:cNvPr id="208899" name="Content Placeholder 2"/>
          <p:cNvSpPr>
            <a:spLocks noGrp="1"/>
          </p:cNvSpPr>
          <p:nvPr>
            <p:ph sz="quarter" idx="1"/>
          </p:nvPr>
        </p:nvSpPr>
        <p:spPr>
          <a:xfrm>
            <a:off x="612775" y="1600200"/>
            <a:ext cx="8153400" cy="4495800"/>
          </a:xfrm>
        </p:spPr>
        <p:txBody>
          <a:bodyPr/>
          <a:lstStyle/>
          <a:p>
            <a:r>
              <a:rPr lang="en-US" smtClean="0"/>
              <a:t>British sample of:</a:t>
            </a:r>
          </a:p>
          <a:p>
            <a:pPr lvl="1"/>
            <a:r>
              <a:rPr lang="en-US" i="1" smtClean="0"/>
              <a:t>n </a:t>
            </a:r>
            <a:r>
              <a:rPr lang="en-US" smtClean="0"/>
              <a:t>= 7,313 teachers</a:t>
            </a:r>
          </a:p>
          <a:p>
            <a:pPr lvl="1"/>
            <a:r>
              <a:rPr lang="en-US" i="1" smtClean="0"/>
              <a:t>n </a:t>
            </a:r>
            <a:r>
              <a:rPr lang="en-US" smtClean="0"/>
              <a:t>= 9,998 parents</a:t>
            </a:r>
          </a:p>
          <a:p>
            <a:pPr lvl="1"/>
            <a:r>
              <a:rPr lang="en-US" i="1" smtClean="0"/>
              <a:t>n </a:t>
            </a:r>
            <a:r>
              <a:rPr lang="en-US" smtClean="0"/>
              <a:t>= 3,983 students</a:t>
            </a:r>
          </a:p>
          <a:p>
            <a:r>
              <a:rPr lang="en-US" smtClean="0"/>
              <a:t>Information on ethnicity and gender is not available</a:t>
            </a:r>
          </a:p>
          <a:p>
            <a:r>
              <a:rPr lang="en-US" smtClean="0"/>
              <a:t>Evidence for an alternate factor structure for use in the U.S. </a:t>
            </a:r>
          </a:p>
          <a:p>
            <a:pPr lvl="1"/>
            <a:r>
              <a:rPr lang="en-US" smtClean="0"/>
              <a:t>(Dickey &amp; Blumberg, 2004)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p:nvPr>
        </p:nvSpPr>
        <p:spPr>
          <a:xfrm>
            <a:off x="612775" y="228600"/>
            <a:ext cx="8153400" cy="990600"/>
          </a:xfrm>
        </p:spPr>
        <p:txBody>
          <a:bodyPr/>
          <a:lstStyle/>
          <a:p>
            <a:r>
              <a:rPr lang="en-US" smtClean="0"/>
              <a:t>Psychometric Properties</a:t>
            </a:r>
          </a:p>
        </p:txBody>
      </p:sp>
      <p:sp>
        <p:nvSpPr>
          <p:cNvPr id="210946" name="Rectangle 3"/>
          <p:cNvSpPr>
            <a:spLocks noGrp="1" noChangeArrowheads="1"/>
          </p:cNvSpPr>
          <p:nvPr>
            <p:ph type="body" idx="1"/>
          </p:nvPr>
        </p:nvSpPr>
        <p:spPr>
          <a:xfrm>
            <a:off x="612775" y="1600200"/>
            <a:ext cx="8153400" cy="4495800"/>
          </a:xfrm>
        </p:spPr>
        <p:txBody>
          <a:bodyPr/>
          <a:lstStyle/>
          <a:p>
            <a:endParaRPr lang="en-US" sz="2800" smtClean="0"/>
          </a:p>
          <a:p>
            <a:endParaRPr lang="en-US" sz="2800" smtClean="0"/>
          </a:p>
          <a:p>
            <a:endParaRPr lang="en-US" sz="2800" smtClean="0"/>
          </a:p>
          <a:p>
            <a:endParaRPr lang="en-US" sz="2800" smtClean="0"/>
          </a:p>
          <a:p>
            <a:endParaRPr lang="en-US" sz="2800" smtClean="0"/>
          </a:p>
          <a:p>
            <a:endParaRPr lang="en-US" sz="2800" smtClean="0"/>
          </a:p>
          <a:p>
            <a:endParaRPr lang="en-US" sz="2800" smtClean="0"/>
          </a:p>
          <a:p>
            <a:r>
              <a:rPr lang="en-US" sz="2800" smtClean="0"/>
              <a:t>Please refer to handout for specific numbers</a:t>
            </a:r>
          </a:p>
        </p:txBody>
      </p:sp>
      <p:graphicFrame>
        <p:nvGraphicFramePr>
          <p:cNvPr id="4125" name="Group 29"/>
          <p:cNvGraphicFramePr>
            <a:graphicFrameLocks noGrp="1"/>
          </p:cNvGraphicFramePr>
          <p:nvPr/>
        </p:nvGraphicFramePr>
        <p:xfrm>
          <a:off x="381000" y="1676400"/>
          <a:ext cx="8458200" cy="3383280"/>
        </p:xfrm>
        <a:graphic>
          <a:graphicData uri="http://schemas.openxmlformats.org/drawingml/2006/table">
            <a:tbl>
              <a:tblPr/>
              <a:tblGrid>
                <a:gridCol w="4953000"/>
                <a:gridCol w="35052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Internal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Adequate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Test-Retest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Adequate to 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Inter-rater 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Adequate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Convergent/Divergent Validity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Excellent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pPr>
              <a:defRPr/>
            </a:pPr>
            <a:fld id="{2875F1B1-58CC-4FD3-80DB-7F81EB656FCC}" type="slidenum">
              <a:rPr lang="en-US"/>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a:xfrm>
            <a:off x="612775" y="228600"/>
            <a:ext cx="8153400" cy="990600"/>
          </a:xfrm>
        </p:spPr>
        <p:txBody>
          <a:bodyPr/>
          <a:lstStyle/>
          <a:p>
            <a:r>
              <a:rPr lang="en-US" smtClean="0"/>
              <a:t>SDQ: 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F31CE8F9-58F0-4444-99A7-ED34FBDFF695}" type="slidenum">
              <a:rPr lang="en-US"/>
              <a:pPr>
                <a:defRPr/>
              </a:pPr>
              <a:t>98</a:t>
            </a:fld>
            <a:endParaRPr lang="en-US"/>
          </a:p>
        </p:txBody>
      </p:sp>
      <p:sp>
        <p:nvSpPr>
          <p:cNvPr id="212995" name="Content Placeholder 2"/>
          <p:cNvSpPr>
            <a:spLocks noGrp="1"/>
          </p:cNvSpPr>
          <p:nvPr>
            <p:ph sz="quarter" idx="1"/>
          </p:nvPr>
        </p:nvSpPr>
        <p:spPr>
          <a:xfrm>
            <a:off x="612775" y="1600200"/>
            <a:ext cx="8153400" cy="4495800"/>
          </a:xfrm>
        </p:spPr>
        <p:txBody>
          <a:bodyPr/>
          <a:lstStyle/>
          <a:p>
            <a:r>
              <a:rPr lang="en-US" smtClean="0"/>
              <a:t>Free to use and download; costs only in printing materials</a:t>
            </a:r>
          </a:p>
          <a:p>
            <a:r>
              <a:rPr lang="en-US" smtClean="0"/>
              <a:t>Brief-5 minutes per student</a:t>
            </a:r>
          </a:p>
          <a:p>
            <a:r>
              <a:rPr lang="en-US" smtClean="0"/>
              <a:t>Easy to administer, score, and interpret</a:t>
            </a:r>
          </a:p>
          <a:p>
            <a:r>
              <a:rPr lang="en-US" smtClean="0"/>
              <a:t>Can be used online or off</a:t>
            </a:r>
          </a:p>
          <a:p>
            <a:r>
              <a:rPr lang="en-US" smtClean="0"/>
              <a:t>Pre/post comparisons</a:t>
            </a:r>
          </a:p>
          <a:p>
            <a:r>
              <a:rPr lang="en-US" smtClean="0"/>
              <a:t>Report generation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a:xfrm>
            <a:off x="612775" y="228600"/>
            <a:ext cx="8153400" cy="990600"/>
          </a:xfrm>
        </p:spPr>
        <p:txBody>
          <a:bodyPr/>
          <a:lstStyle/>
          <a:p>
            <a:r>
              <a:rPr lang="en-US" smtClean="0"/>
              <a:t>SDQ: Disadvantages</a:t>
            </a:r>
          </a:p>
        </p:txBody>
      </p:sp>
      <p:sp>
        <p:nvSpPr>
          <p:cNvPr id="4" name="Slide Number Placeholder 3"/>
          <p:cNvSpPr>
            <a:spLocks noGrp="1"/>
          </p:cNvSpPr>
          <p:nvPr>
            <p:ph type="sldNum" sz="quarter" idx="12"/>
          </p:nvPr>
        </p:nvSpPr>
        <p:spPr/>
        <p:txBody>
          <a:bodyPr>
            <a:normAutofit fontScale="85000" lnSpcReduction="20000"/>
          </a:bodyPr>
          <a:lstStyle/>
          <a:p>
            <a:pPr>
              <a:defRPr/>
            </a:pPr>
            <a:fld id="{8FBD583E-F8D8-43DB-A90E-B9908AA69066}" type="slidenum">
              <a:rPr lang="en-US"/>
              <a:pPr>
                <a:defRPr/>
              </a:pPr>
              <a:t>99</a:t>
            </a:fld>
            <a:endParaRPr lang="en-US"/>
          </a:p>
        </p:txBody>
      </p:sp>
      <p:sp>
        <p:nvSpPr>
          <p:cNvPr id="215043" name="Content Placeholder 2"/>
          <p:cNvSpPr>
            <a:spLocks noGrp="1"/>
          </p:cNvSpPr>
          <p:nvPr>
            <p:ph sz="quarter" idx="1"/>
          </p:nvPr>
        </p:nvSpPr>
        <p:spPr>
          <a:xfrm>
            <a:off x="612775" y="1600200"/>
            <a:ext cx="8153400" cy="4495800"/>
          </a:xfrm>
        </p:spPr>
        <p:txBody>
          <a:bodyPr/>
          <a:lstStyle/>
          <a:p>
            <a:r>
              <a:rPr lang="en-US" smtClean="0"/>
              <a:t>Takes time to become familiar with website(s)</a:t>
            </a:r>
          </a:p>
          <a:p>
            <a:r>
              <a:rPr lang="en-US" smtClean="0"/>
              <a:t>Cannot save entered scores online</a:t>
            </a:r>
          </a:p>
          <a:p>
            <a:pPr lvl="1"/>
            <a:r>
              <a:rPr lang="en-US" smtClean="0"/>
              <a:t>Use statistical programs?</a:t>
            </a:r>
          </a:p>
          <a:p>
            <a:r>
              <a:rPr lang="en-US" smtClean="0"/>
              <a:t>Not part of a larger diagnostic or intervention program</a:t>
            </a:r>
          </a:p>
          <a:p>
            <a:r>
              <a:rPr lang="en-US" smtClean="0"/>
              <a:t>No manual</a:t>
            </a:r>
          </a:p>
          <a:p>
            <a:r>
              <a:rPr lang="en-US" smtClean="0"/>
              <a:t>Report generation</a:t>
            </a:r>
          </a:p>
          <a:p>
            <a:r>
              <a:rPr lang="en-US" smtClean="0"/>
              <a:t>All-British normative group</a:t>
            </a:r>
          </a:p>
          <a:p>
            <a:endParaRPr lang="en-US" smtClean="0"/>
          </a:p>
          <a:p>
            <a:endParaRPr lang="en-US"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1182</TotalTime>
  <Words>4417</Words>
  <Application>Microsoft Office PowerPoint</Application>
  <PresentationFormat>On-screen Show (4:3)</PresentationFormat>
  <Paragraphs>807</Paragraphs>
  <Slides>100</Slides>
  <Notes>100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Median</vt:lpstr>
      <vt:lpstr>Overview and Application of Common  Social-Emotional Screeners</vt:lpstr>
      <vt:lpstr>How this came about…</vt:lpstr>
      <vt:lpstr>Social Emotional Issues in Schools</vt:lpstr>
      <vt:lpstr>Social Emotional Issues in Schools</vt:lpstr>
      <vt:lpstr>Goal</vt:lpstr>
      <vt:lpstr>How the Measures were Chosen</vt:lpstr>
      <vt:lpstr>Measures Reviewed</vt:lpstr>
      <vt:lpstr>Areas Reviewed</vt:lpstr>
      <vt:lpstr>Systematic Screening for Behavior Disorders; SSBD  </vt:lpstr>
      <vt:lpstr>SSBD: Overview</vt:lpstr>
      <vt:lpstr>SSBD: Cost</vt:lpstr>
      <vt:lpstr>Administration: Stage One</vt:lpstr>
      <vt:lpstr>Slide 13</vt:lpstr>
      <vt:lpstr>Administration: Stage Two</vt:lpstr>
      <vt:lpstr>Slide 15</vt:lpstr>
      <vt:lpstr>Slide 16</vt:lpstr>
      <vt:lpstr>Administration: Stage Three</vt:lpstr>
      <vt:lpstr>Slide 18</vt:lpstr>
      <vt:lpstr>Slide 19</vt:lpstr>
      <vt:lpstr>Peer Social Behavior Observation</vt:lpstr>
      <vt:lpstr>Example: “Drew”</vt:lpstr>
      <vt:lpstr>Slide 22</vt:lpstr>
      <vt:lpstr>Standardization and Norms</vt:lpstr>
      <vt:lpstr>Psychometric Properties</vt:lpstr>
      <vt:lpstr>SSBD: Advantages</vt:lpstr>
      <vt:lpstr>SSBD: Disadvantages</vt:lpstr>
      <vt:lpstr>BASC-2 BEHAVIORAL AND EMOTIONAL SCREENING SYSTEM; BASC-2, BESS</vt:lpstr>
      <vt:lpstr>BESS: Overview</vt:lpstr>
      <vt:lpstr>BESS: Cost</vt:lpstr>
      <vt:lpstr>BESS</vt:lpstr>
      <vt:lpstr>BESS: Administration</vt:lpstr>
      <vt:lpstr>BESS: Scoring</vt:lpstr>
      <vt:lpstr>Scoring and Interpretation</vt:lpstr>
      <vt:lpstr>Sample Individual Report</vt:lpstr>
      <vt:lpstr>Sample Class Report</vt:lpstr>
      <vt:lpstr>Sample School Report</vt:lpstr>
      <vt:lpstr>Standardization and Norms</vt:lpstr>
      <vt:lpstr>Psychometric Properties</vt:lpstr>
      <vt:lpstr>BESS: Advantages</vt:lpstr>
      <vt:lpstr>BESS: Disadvantages</vt:lpstr>
      <vt:lpstr>BESS: User Comments</vt:lpstr>
      <vt:lpstr>Social Skills Improvement System Performance Screening Guide; SSiS</vt:lpstr>
      <vt:lpstr>SSiS: Overview</vt:lpstr>
      <vt:lpstr>SSiS: Cost</vt:lpstr>
      <vt:lpstr>SSiS: Administration</vt:lpstr>
      <vt:lpstr>Slide 46</vt:lpstr>
      <vt:lpstr>Scoring and Interpretation</vt:lpstr>
      <vt:lpstr>Slide 48</vt:lpstr>
      <vt:lpstr>Slide 49</vt:lpstr>
      <vt:lpstr>Standardization and Norms</vt:lpstr>
      <vt:lpstr>Psychometric Properties</vt:lpstr>
      <vt:lpstr>SSiS: Advantages</vt:lpstr>
      <vt:lpstr>SSiS: Disadvantages</vt:lpstr>
      <vt:lpstr>AIMSweb Behavior </vt:lpstr>
      <vt:lpstr>AIMSweb Behavior: Overview</vt:lpstr>
      <vt:lpstr>AIMSweb Behavior: Cost</vt:lpstr>
      <vt:lpstr>AIMSweb Behavior: Administration</vt:lpstr>
      <vt:lpstr>Slide 58</vt:lpstr>
      <vt:lpstr>Slide 59</vt:lpstr>
      <vt:lpstr>Slide 60</vt:lpstr>
      <vt:lpstr>Scoring and Interpretation</vt:lpstr>
      <vt:lpstr>Slide 62</vt:lpstr>
      <vt:lpstr>Slide 63</vt:lpstr>
      <vt:lpstr>AIMSweb Behavior: Additional Uses</vt:lpstr>
      <vt:lpstr>Slide 65</vt:lpstr>
      <vt:lpstr>Slide 66</vt:lpstr>
      <vt:lpstr>Slide 67</vt:lpstr>
      <vt:lpstr>Slide 68</vt:lpstr>
      <vt:lpstr>AIMSweb Behavior: Advantages</vt:lpstr>
      <vt:lpstr>AIMSweb Behavior: Disadvantages</vt:lpstr>
      <vt:lpstr>Conners Clinical Index Screener</vt:lpstr>
      <vt:lpstr>Conners: Overview</vt:lpstr>
      <vt:lpstr>Conners: Cost</vt:lpstr>
      <vt:lpstr>Slide 74</vt:lpstr>
      <vt:lpstr>Conners: Administration</vt:lpstr>
      <vt:lpstr>Conners: Scoring</vt:lpstr>
      <vt:lpstr>Conners: Interpretation</vt:lpstr>
      <vt:lpstr>Standardization and Norms</vt:lpstr>
      <vt:lpstr>Psychometric Properties</vt:lpstr>
      <vt:lpstr>Conners: Advantages</vt:lpstr>
      <vt:lpstr>Conners: Disadvantages</vt:lpstr>
      <vt:lpstr>Strengths and Difficulties Questionnaire; SDQ</vt:lpstr>
      <vt:lpstr>SDQ: Overview</vt:lpstr>
      <vt:lpstr>SDQ: Cost</vt:lpstr>
      <vt:lpstr>SDQ: Administration</vt:lpstr>
      <vt:lpstr>Using the SDQ</vt:lpstr>
      <vt:lpstr>Online Assessments and Reports</vt:lpstr>
      <vt:lpstr>Slide 88</vt:lpstr>
      <vt:lpstr>Slide 89</vt:lpstr>
      <vt:lpstr>SDQ: Scoring</vt:lpstr>
      <vt:lpstr>SDQ: Scoring</vt:lpstr>
      <vt:lpstr>Entering Data: http://www.sdqscore.org  </vt:lpstr>
      <vt:lpstr>Slide 93</vt:lpstr>
      <vt:lpstr>SDQ: Interpretation</vt:lpstr>
      <vt:lpstr> Readable Report: http://www.youthinmind.info/   </vt:lpstr>
      <vt:lpstr>Standardization and Norms</vt:lpstr>
      <vt:lpstr>Psychometric Properties</vt:lpstr>
      <vt:lpstr>SDQ: Advantages</vt:lpstr>
      <vt:lpstr>SDQ: Disadvantages</vt:lpstr>
      <vt:lpstr>Conclusions and Wrap up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Screening for Behavior Disorders</dc:title>
  <dc:creator>Owner</dc:creator>
  <cp:lastModifiedBy>Nicole Smit</cp:lastModifiedBy>
  <cp:revision>131</cp:revision>
  <dcterms:created xsi:type="dcterms:W3CDTF">2010-12-08T20:19:49Z</dcterms:created>
  <dcterms:modified xsi:type="dcterms:W3CDTF">2011-02-15T23:19:54Z</dcterms:modified>
</cp:coreProperties>
</file>